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6"/>
    <p:sldMasterId id="2147483665" r:id="rId7"/>
    <p:sldMasterId id="2147483693" r:id="rId8"/>
    <p:sldMasterId id="2147483728" r:id="rId9"/>
  </p:sldMasterIdLst>
  <p:notesMasterIdLst>
    <p:notesMasterId r:id="rId40"/>
  </p:notesMasterIdLst>
  <p:sldIdLst>
    <p:sldId id="300" r:id="rId10"/>
    <p:sldId id="323" r:id="rId11"/>
    <p:sldId id="302" r:id="rId12"/>
    <p:sldId id="259" r:id="rId13"/>
    <p:sldId id="324" r:id="rId14"/>
    <p:sldId id="303" r:id="rId15"/>
    <p:sldId id="349" r:id="rId16"/>
    <p:sldId id="350" r:id="rId17"/>
    <p:sldId id="304" r:id="rId18"/>
    <p:sldId id="325" r:id="rId19"/>
    <p:sldId id="326" r:id="rId20"/>
    <p:sldId id="305" r:id="rId21"/>
    <p:sldId id="320" r:id="rId22"/>
    <p:sldId id="322" r:id="rId23"/>
    <p:sldId id="321" r:id="rId24"/>
    <p:sldId id="317" r:id="rId25"/>
    <p:sldId id="334" r:id="rId26"/>
    <p:sldId id="335" r:id="rId27"/>
    <p:sldId id="336" r:id="rId28"/>
    <p:sldId id="337" r:id="rId29"/>
    <p:sldId id="351" r:id="rId30"/>
    <p:sldId id="352" r:id="rId31"/>
    <p:sldId id="353" r:id="rId32"/>
    <p:sldId id="354" r:id="rId33"/>
    <p:sldId id="355" r:id="rId34"/>
    <p:sldId id="356" r:id="rId35"/>
    <p:sldId id="345" r:id="rId36"/>
    <p:sldId id="346" r:id="rId37"/>
    <p:sldId id="347" r:id="rId38"/>
    <p:sldId id="3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77974" autoAdjust="0"/>
  </p:normalViewPr>
  <p:slideViewPr>
    <p:cSldViewPr snapToGrid="0">
      <p:cViewPr varScale="1">
        <p:scale>
          <a:sx n="60" d="100"/>
          <a:sy n="60" d="100"/>
        </p:scale>
        <p:origin x="141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Are there any additional services in the Azure Marketplace we could use to identify data loaded that contains PII, monitor access to sensitive data and protect the data at rest (via encryption or masking)? </a:t>
            </a:r>
          </a:p>
          <a:p>
            <a:pPr marL="171450" indent="-171450">
              <a:buFont typeface="Arial" panose="020B0604020202020204" pitchFamily="34" charset="0"/>
              <a:buChar char="•"/>
            </a:pPr>
            <a:r>
              <a:rPr lang="en-US"/>
              <a:t>Is HDInsight our only option for running SQL on Hadoop solutions in Azure?</a:t>
            </a:r>
          </a:p>
          <a:p>
            <a:pPr marL="171450" indent="-171450">
              <a:buFont typeface="Arial" panose="020B0604020202020204" pitchFamily="34" charset="0"/>
              <a:buChar char="•"/>
            </a:pPr>
            <a:r>
              <a:rPr lang="en-US"/>
              <a:t>Can we query flat files in the file system using SQL?</a:t>
            </a:r>
          </a:p>
          <a:p>
            <a:pPr marL="171450" indent="-171450">
              <a:buFont typeface="Arial" panose="020B0604020202020204" pitchFamily="34" charset="0"/>
              <a:buChar char="•"/>
            </a:pPr>
            <a:r>
              <a:rPr lang="en-US"/>
              <a:t>Does Azure provide anything that would speed up querying (and exploration) of files in HDFS?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2228425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have heard of Azure Data Lake, but we are not clear about whether this is currently a good fit for our </a:t>
            </a:r>
            <a:r>
              <a:rPr lang="en-US" err="1"/>
              <a:t>PoC</a:t>
            </a:r>
            <a:r>
              <a:rPr lang="en-US"/>
              <a:t> solution, or whether we should be using it for interactive analysis of our data.</a:t>
            </a:r>
          </a:p>
          <a:p>
            <a:pPr marL="171450" indent="-171450">
              <a:buFont typeface="Arial" panose="020B0604020202020204" pitchFamily="34" charset="0"/>
              <a:buChar char="•"/>
            </a:pPr>
            <a:r>
              <a:rPr lang="en-US"/>
              <a:t>We would like to limit access to our SQL DW using centralized Azure Active Directory accounts and groups. Is this possible? I thought I was limited to a user name and password.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Does Azure provide any tools for visualizing our data? Ideally access to these could be managed with Active Directory.</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186636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diagram of a common architecture for this type of scenario, which you can draw inspiration from.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Jack </a:t>
            </a:r>
            <a:r>
              <a:rPr lang="en-US" err="1"/>
              <a:t>Tradewinds</a:t>
            </a:r>
            <a:r>
              <a:rPr lang="en-US"/>
              <a:t>, CIO of </a:t>
            </a:r>
            <a:r>
              <a:rPr lang="en-US" err="1"/>
              <a:t>AdventureWorks</a:t>
            </a:r>
            <a:r>
              <a:rPr lang="en-US"/>
              <a:t> Travel</a:t>
            </a:r>
          </a:p>
          <a:p>
            <a:pPr marL="171450" indent="-171450">
              <a:buFont typeface="Arial" panose="020B0604020202020204" pitchFamily="34" charset="0"/>
              <a:buChar char="•"/>
            </a:pPr>
            <a:r>
              <a:rPr lang="en-US"/>
              <a:t>The primary audience is business decision makers and technology decision makers. </a:t>
            </a:r>
          </a:p>
          <a:p>
            <a:pPr marL="171450" indent="-171450">
              <a:buFont typeface="Arial" panose="020B0604020202020204" pitchFamily="34" charset="0"/>
              <a:buChar char="•"/>
            </a:pPr>
            <a:r>
              <a:rPr lang="en-US"/>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attributes of the flight and weather data do you think AWT should use in predicting flight delays? How would you recommend that AWT identify the columns that provide the most predictive value in determining if a flight will be delayed? Be specific on the particular modules or libraries they could use and how they would apply them against the data.</a:t>
            </a:r>
            <a:endParaRPr lang="en-US" sz="1000"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There are multiple approaches AWT could use to perform feature selection and to identify the data attributes that are the most helpful in accurately predicting a delay. </a:t>
            </a:r>
            <a:endParaRPr lang="en-US"/>
          </a:p>
          <a:p>
            <a:pPr marL="171450" indent="-171450">
              <a:buFont typeface="Arial" panose="020B0604020202020204" pitchFamily="34" charset="0"/>
              <a:buChar char="•"/>
            </a:pPr>
            <a:r>
              <a:rPr lang="en-US"/>
              <a:t>Start with any domain knowledge they have—this would likely point in the direction of the flight attribute’s airline, departure airport, destination airport, and time of day as well as the weather attribute’s wind speed, temperature, and precipitation conditions. </a:t>
            </a:r>
          </a:p>
          <a:p>
            <a:pPr marL="171450" indent="-171450">
              <a:buFont typeface="Arial" panose="020B0604020202020204" pitchFamily="34" charset="0"/>
              <a:buChar char="•"/>
            </a:pPr>
            <a:r>
              <a:rPr lang="en-US"/>
              <a:t>Additionally, they should use the Evaluate Statistics module to identify and remove fields that do not add value (for example, because they are mostly empty or only have a constant value). </a:t>
            </a:r>
          </a:p>
          <a:p>
            <a:pPr marL="171450" indent="-171450">
              <a:buFont typeface="Arial" panose="020B0604020202020204" pitchFamily="34" charset="0"/>
              <a:buChar char="•"/>
            </a:pPr>
            <a:r>
              <a:rPr lang="en-US"/>
              <a:t>Construct a preliminary model and validate how it performs against the training data. </a:t>
            </a:r>
          </a:p>
          <a:p>
            <a:pPr marL="171450" indent="-171450">
              <a:buFont typeface="Arial" panose="020B0604020202020204" pitchFamily="34" charset="0"/>
              <a:buChar char="•"/>
            </a:pPr>
            <a:r>
              <a:rPr lang="en-US"/>
              <a:t>In additional passes, they might choose to use the Feature Selection modules or the Principal Component Analysis module that statistically rank the fields that provide the greatest predictive value against the training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Some of the data may need a little touching up: columns need to be removed, data types need to be changed. How would these steps be applied in your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Data munging can be best accomplished using R or Python, languages familiar to data scientists and developers. These languages provide powerful data transformation capabilities, and allow for flexibility in how data cleanup occurs, while reducing the overall complexity of ML models. These can be expressed using Execute R and Execute Python Script modules.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AWT measure the success of their model?</a:t>
            </a:r>
            <a:endParaRPr lang="en-US" sz="1200" b="1">
              <a:solidFill>
                <a:schemeClr val="tx1"/>
              </a:solidFill>
              <a:latin typeface="Segoe UI Semilight" panose="020B0402040204020203" pitchFamily="34" charset="0"/>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a:solidFill>
                  <a:schemeClr val="tx1"/>
                </a:solidFill>
                <a:latin typeface="+mn-lt"/>
                <a:ea typeface="+mn-ea"/>
                <a:cs typeface="+mn-cs"/>
              </a:rPr>
              <a:t>To properly measure the success of a classification model, it is important to reserve some of the historical data to “test” the model, and never use it for training, to see how it performs against a known outcome.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a:solidFill>
                  <a:schemeClr val="tx1"/>
                </a:solidFill>
                <a:latin typeface="+mn-lt"/>
                <a:ea typeface="+mn-ea"/>
                <a:cs typeface="+mn-cs"/>
              </a:rPr>
              <a:t>Measuring the error on the training set and validation set separately gives a clear indicator of whether the model is in danger overfitting.</a:t>
            </a:r>
          </a:p>
          <a:p>
            <a:pPr marL="171450" indent="-171450">
              <a:buFont typeface="Arial" panose="020B0604020202020204" pitchFamily="34" charset="0"/>
              <a:buChar char="•"/>
            </a:pPr>
            <a:r>
              <a:rPr lang="en-US"/>
              <a:t>The output of the prediction as well as the “correct” output is passed to the Evaluate Model module which provides scores such as those from the Confusion Matrix that give a perspective on accuracy and in what situations the models makes mistakes. </a:t>
            </a:r>
          </a:p>
          <a:p>
            <a:pPr marL="171450" indent="-171450">
              <a:buFont typeface="Arial" panose="020B0604020202020204" pitchFamily="34" charset="0"/>
              <a:buChar char="•"/>
            </a:pPr>
            <a:r>
              <a:rPr lang="en-US"/>
              <a:t>A more sophisticated validation model could involve using an ensemble approach, such as that provided by the Cross Validate Model module which takes multiple passes through the input data set to ascertain the performance.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423650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can AWT release their model for production use and avoid their concerns about extremely long delays operationalizing the model? Be specific on how your model is packaged, hosted, and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AWT can release their model for production use by publishing in as a Predictive Web Service in the Azure ML Studio.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ML Studio to create a Predictive Web Service around it.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will package the scoring function of the model so that it can be invoked via a REST call that takes the weather conditions and flight information as input and returns a response with the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service is hosted by Azure ML.</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err="1">
                <a:solidFill>
                  <a:schemeClr val="tx1"/>
                </a:solidFill>
                <a:latin typeface="+mn-lt"/>
                <a:ea typeface="+mn-ea"/>
                <a:cs typeface="+mn-cs"/>
              </a:rPr>
              <a:t>etc</a:t>
            </a:r>
            <a:r>
              <a:rPr lang="en-US" sz="1200" b="0" i="0" u="none" strike="noStrike" kern="1200" baseline="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AWT has shown interest in not only scoring a flight at a time (based on a customer’s request), but also doing scoring in large chunks so that they could show summaries of predicted flight delays across the United States. What changes would you need to make to your ML model to support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Azure ML’s Batch Execution API called via a Machine Learning Predictive pipeline created in Azure Data Factory. ADF will handle calling the Batch Execute API of the published predictive web service to score the historical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ADF pipeline will write the scored result files back to blob storage.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It would not require any changes to their ML model. ADF will handle calling the batch execution API, and the location of the scored files is set in the ADF pipeline.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solidFill>
                  <a:schemeClr val="tx1"/>
                </a:solidFill>
                <a:latin typeface="Segoe UI Semilight" panose="020B0402040204020203" pitchFamily="34" charset="0"/>
                <a:cs typeface="Segoe UI Semilight" panose="020B0402040204020203" pitchFamily="34" charset="0"/>
              </a:rPr>
              <a:t>How would you suggest AWT integrate weather forecast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a:solidFill>
                  <a:schemeClr val="tx1"/>
                </a:solidFill>
                <a:latin typeface="+mn-lt"/>
                <a:ea typeface="+mn-ea"/>
                <a:cs typeface="+mn-cs"/>
              </a:rPr>
              <a:t>They could retrieve the weather forecast data from a third-party service that provides a REST API. An example of such a service is weatherunderground.com.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service would you recommend AWT capitalize on in order to explore the flat files they get from the United States Department of Transportation (USDOT) using SQL?</a:t>
            </a:r>
            <a:endParaRPr lang="en-US" sz="1000" b="1" i="1"/>
          </a:p>
          <a:p>
            <a:endParaRPr lang="en-US"/>
          </a:p>
          <a:p>
            <a:r>
              <a:rPr lang="en-US"/>
              <a:t>AWT could use either HDInsight or SQL Data Warehouse (SQL DW) to prepare their data using SQL. Spark on HDInsight provides Spark SQL, and SQL DW would enable them to use </a:t>
            </a:r>
            <a:r>
              <a:rPr lang="en-US" err="1"/>
              <a:t>PolyBase</a:t>
            </a:r>
            <a:r>
              <a:rPr lang="en-US"/>
              <a:t> to query files that live on Hadoop Distributed File System (HDFS).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you suggested HDInsight, what specific configuration would you use? What components of the Hadoop stack would you use to allow AWT analysts to query and prep the data? How would they author and execute these data prep tasks? </a:t>
            </a:r>
            <a:endParaRPr lang="en-US" sz="1200" b="1">
              <a:solidFill>
                <a:schemeClr val="tx1"/>
              </a:solidFill>
              <a:latin typeface="Segoe UI Semilight" panose="020B0402040204020203" pitchFamily="34" charset="0"/>
              <a:cs typeface="Segoe UI Semilight" panose="020B0402040204020203"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recommending HDInsight, the configuration should be to use Spark on HDInsight. By using a </a:t>
            </a:r>
            <a:r>
              <a:rPr lang="en-US" err="1"/>
              <a:t>Jupyter</a:t>
            </a:r>
            <a:r>
              <a:rPr lang="en-US"/>
              <a:t> notebook on their HDInsight Spark cluster, AWT will get a preset </a:t>
            </a:r>
            <a:r>
              <a:rPr lang="en-US" err="1"/>
              <a:t>sqlContext</a:t>
            </a:r>
            <a:r>
              <a:rPr lang="en-US"/>
              <a:t> that can be used to run Hive queries using Spark SQL on the data in HDFS. Using Spark SQL, the historical flight and weather data can be saved into Hive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you suggested SQL Data Warehouse, explain how you would configure the SQL DW instance?</a:t>
            </a:r>
            <a:endParaRPr lang="en-US" sz="1000" b="1" i="1"/>
          </a:p>
          <a:p>
            <a:endParaRPr lang="en-US"/>
          </a:p>
          <a:p>
            <a:r>
              <a:rPr lang="en-US"/>
              <a:t>If recommending SQL Data Warehouse (SQL DW), they could query the files in HDFS using </a:t>
            </a:r>
            <a:r>
              <a:rPr lang="en-US" err="1"/>
              <a:t>PolyBase</a:t>
            </a:r>
            <a:r>
              <a:rPr lang="en-US"/>
              <a:t>. AWT would need to create the appropriate external tables atop the flight delay files available in HDFS, which actually live in the Azure Storage account that is registered with their SQL Data Warehouse instance.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Why did you recommend HDInsight over SQL Data Warehouse or vice versa?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a:t>While AWT could use either HDInsight or SQL Data Warehouse (SQL DW), the preferred solution for data preparation is to use a Spark cluster on HDInsight because the customer expressed interest in it. Within a </a:t>
            </a:r>
            <a:r>
              <a:rPr lang="en-US" err="1"/>
              <a:t>Jupyter</a:t>
            </a:r>
            <a:r>
              <a:rPr lang="en-US"/>
              <a:t> notebook on their HDInsight Spark cluster, developers can use either Scala or Python to easily work with files stored in Azure storage, where they will get a preset </a:t>
            </a:r>
            <a:r>
              <a:rPr lang="en-US" err="1"/>
              <a:t>sqlContext</a:t>
            </a:r>
            <a:r>
              <a:rPr lang="en-US"/>
              <a:t> that can be used to run Hive queries using Spark SQL. Spark SQL allows developers to leverage their existing SQL skills to query the historical flight and weather data, and write those data into Hive tables accessible to Power BI, allowing easy visualization and access to reporting on data scored by their Machine Learning models.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13204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technology would you recommend that AWT use for implementing their machine learning model?</a:t>
            </a:r>
            <a:endParaRPr lang="en-US" sz="1000" b="1" i="1"/>
          </a:p>
          <a:p>
            <a:endParaRPr lang="en-US"/>
          </a:p>
          <a:p>
            <a:r>
              <a:rPr lang="en-US"/>
              <a:t>Azure Machine Learning (Azure ML)</a:t>
            </a:r>
          </a:p>
          <a:p>
            <a:endParaRPr lang="en-US"/>
          </a:p>
          <a:p>
            <a:r>
              <a:rPr lang="en-US" sz="1200" b="1" i="1"/>
              <a:t>How would you guide AWT to load data so it can be processed by the machine learning model?</a:t>
            </a:r>
          </a:p>
          <a:p>
            <a:endParaRPr lang="en-US" b="1"/>
          </a:p>
          <a:p>
            <a:r>
              <a:rPr lang="en-US"/>
              <a:t>The data used for training would need to be uploaded into a dataset or accessed using the Reader module from Azure Storage blobs. Some amount of data preparation work would need to be done first using Spark to create subsets of data that will be used for training and validation.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What category of machine learning algorithm would you recommend to AWT for use in constructing their model? For this scenario your options are clustering, regression or two-class classification. Why?</a:t>
            </a:r>
            <a:endParaRPr lang="en-US" sz="1200" b="1">
              <a:solidFill>
                <a:schemeClr val="tx1"/>
              </a:solidFill>
              <a:latin typeface="Segoe UI Semilight" panose="020B0402040204020203" pitchFamily="34" charset="0"/>
              <a:cs typeface="Segoe UI Semilight" panose="020B0402040204020203" pitchFamily="34" charset="0"/>
            </a:endParaRPr>
          </a:p>
          <a:p>
            <a:endParaRPr lang="en-US"/>
          </a:p>
          <a:p>
            <a:r>
              <a:rPr lang="en-US"/>
              <a:t>Given that AWT only wants a binary prediction of flight delayed or flight not delayed, they should proceed with a two-class classification algorithm.</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32171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you recommend that AWT get their historical data into Azure? What services would you suggest, and what are the specific steps they would need to take to prepare and transfer the data? Where would the loaded data land?</a:t>
            </a:r>
            <a:endParaRPr lang="en-US" sz="1000" b="1" i="1"/>
          </a:p>
          <a:p>
            <a:endParaRPr lang="en-US"/>
          </a:p>
          <a:p>
            <a:pPr marL="171450" indent="-171450">
              <a:buFont typeface="Arial" panose="020B0604020202020204" pitchFamily="34" charset="0"/>
              <a:buChar char="•"/>
            </a:pPr>
            <a:r>
              <a:rPr lang="en-US"/>
              <a:t>Loading historical flight and weather data from their on-premises data store into Azure should be preformed using Azure Data Factory (ADF). </a:t>
            </a:r>
          </a:p>
          <a:p>
            <a:pPr marL="171450" indent="-171450">
              <a:buFont typeface="Arial" panose="020B0604020202020204" pitchFamily="34" charset="0"/>
              <a:buChar char="•"/>
            </a:pPr>
            <a:r>
              <a:rPr lang="en-US"/>
              <a:t>Use a continuous pipeline containing a copy activity configured to copy time partitioned source data into Azure</a:t>
            </a:r>
          </a:p>
          <a:p>
            <a:pPr marL="171450" indent="-171450">
              <a:buFont typeface="Arial" panose="020B0604020202020204" pitchFamily="34" charset="0"/>
              <a:buChar char="•"/>
            </a:pPr>
            <a:r>
              <a:rPr lang="en-US"/>
              <a:t>Scheduled job will copy all historical files into Azure storage, as well as ingest any future data</a:t>
            </a:r>
          </a:p>
          <a:p>
            <a:pPr marL="171450" indent="-171450">
              <a:buFont typeface="Arial" panose="020B0604020202020204" pitchFamily="34" charset="0"/>
              <a:buChar char="•"/>
            </a:pPr>
            <a:r>
              <a:rPr lang="en-US"/>
              <a:t>Because their historical data is stored on-premises, AWT would need to install and configure an Azure Data Factory Integration Runtime (formerly known as a Data Management Gateway). Once in place, this would allow ADF to copy data from their local data store to a container in blob storage. </a:t>
            </a:r>
          </a:p>
          <a:p>
            <a:pPr marL="171450" indent="-171450">
              <a:buFont typeface="Arial" panose="020B0604020202020204" pitchFamily="34" charset="0"/>
              <a:buChar char="•"/>
            </a:pPr>
            <a:r>
              <a:rPr lang="en-US"/>
              <a:t>Their pipeline would be configured to run monthly, as that is the frequency at which new data is received, and this would still allow for all their historical data to be copied without delay.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 high level:</a:t>
            </a:r>
          </a:p>
          <a:p>
            <a:pPr marL="171450" indent="-171450">
              <a:buFont typeface="Arial" panose="020B0604020202020204" pitchFamily="34" charset="0"/>
              <a:buChar char="•"/>
            </a:pPr>
            <a:r>
              <a:rPr lang="en-US"/>
              <a:t>Historical data being copied into Azure blob storage utilizing Azure Data Factory</a:t>
            </a:r>
          </a:p>
          <a:p>
            <a:pPr marL="171450" indent="-171450">
              <a:buFont typeface="Arial" panose="020B0604020202020204" pitchFamily="34" charset="0"/>
              <a:buChar char="•"/>
            </a:pPr>
            <a:r>
              <a:rPr lang="en-US"/>
              <a:t>Historical data explored and prepared using Spark SQL on HDInsight or SQL Data Warehouse</a:t>
            </a:r>
          </a:p>
          <a:p>
            <a:pPr marL="171450" indent="-171450">
              <a:buFont typeface="Arial" panose="020B0604020202020204" pitchFamily="34" charset="0"/>
              <a:buChar char="•"/>
            </a:pPr>
            <a:r>
              <a:rPr lang="en-US"/>
              <a:t>Azure Machine Learning model created and operationalized into a published Predictive Web Service for the web app to query</a:t>
            </a:r>
          </a:p>
          <a:p>
            <a:pPr marL="171450" indent="-171450">
              <a:buFont typeface="Arial" panose="020B0604020202020204" pitchFamily="34" charset="0"/>
              <a:buChar char="•"/>
            </a:pPr>
            <a:r>
              <a:rPr lang="en-US"/>
              <a:t>Batch ML scoring handled via Azure Data Factory. Data written back to blob storage, for querying via Spark SQL.</a:t>
            </a:r>
          </a:p>
          <a:p>
            <a:pPr marL="171450" indent="-171450">
              <a:buFont typeface="Arial" panose="020B0604020202020204" pitchFamily="34" charset="0"/>
              <a:buChar char="•"/>
            </a:pPr>
            <a:r>
              <a:rPr lang="en-US"/>
              <a:t>Map visualizations are provided via an embedded Power BI report</a:t>
            </a:r>
          </a:p>
          <a:p>
            <a:pPr marL="171450" indent="-171450">
              <a:buFont typeface="Arial" panose="020B0604020202020204" pitchFamily="34" charset="0"/>
              <a:buChar char="•"/>
            </a:pPr>
            <a:r>
              <a:rPr lang="en-US"/>
              <a:t>Weather forecast data is provided through a third-party API, such as weatherunderground.com.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38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a:t>Is Power BI an option for AWT to use in visualizing the flight delays?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Yes, Power BI is a good option for AWT’s reporting needs, and provides a visual for displaying flight delay predictions on a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would AWT load the data and plot it on a map? What specific components would you use and how would you configure them to display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The preferred solution for visualizing bulk delay predictions is to load a Power BI embedded report containing map visualizations for delays by airport into the Flight Delays web app. The report uses Power BI Direct Query against a Hive table generated in HDInsight.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3872639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If they need to make minor changes, such as a change to the data types of a column in the model, how would they perform this in 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Minor changes, such as a change to the data types of a column in the model, can be accomplished using the Query Editor component of the Power BI Desktop application. They could then upload this file to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How could they secure access to these reports to only their internal customer service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Access to these reports can be secured to only their internal customer service agents by utilizing the Power BI service. They can create a Content Pack that contains only the desired dashboards, reports, and datasets and restrict access to those groups in Azure Active Directory to which the customer service agents belong.</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1733600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Does Azure offer a machine learning solution that does not require a PhD in statistics? </a:t>
            </a:r>
          </a:p>
          <a:p>
            <a:pPr marL="171450" indent="-171450">
              <a:buFont typeface="Arial" panose="020B0604020202020204" pitchFamily="34" charset="0"/>
              <a:buChar char="•"/>
            </a:pPr>
            <a:r>
              <a:rPr lang="en-US"/>
              <a:t>Yes. Azure Machine Learning provides tools that are powerful enough for the data scientist, but are approachable by the developer.</a:t>
            </a:r>
          </a:p>
          <a:p>
            <a:pPr marL="0" indent="0">
              <a:buFont typeface="Arial" panose="020B0604020202020204" pitchFamily="34" charset="0"/>
              <a:buNone/>
            </a:pPr>
            <a:endParaRPr lang="en-US"/>
          </a:p>
          <a:p>
            <a:r>
              <a:rPr lang="en-US" b="1"/>
              <a:t>We have heard that creating a machine learning model takes a month to build and another 2–3 months to operationalize so that it is useable from our production systems. Is this true?</a:t>
            </a:r>
          </a:p>
          <a:p>
            <a:pPr marL="171450" indent="-171450">
              <a:buFont typeface="Arial" panose="020B0604020202020204" pitchFamily="34" charset="0"/>
              <a:buChar char="•"/>
            </a:pPr>
            <a:r>
              <a:rPr lang="en-US"/>
              <a:t>This is true in the traditional process for creating machine learning models, whereby the data scientist creates a model (for example, in R) and then hands it over to developers who translate it into Java or C#—which can take months to get the translation correct and performant. With Azure ML, operationalizing a model is done by converting a scoring experiment into a Web service, which takes only a few clicks.</a:t>
            </a:r>
          </a:p>
          <a:p>
            <a:pPr marL="171450" indent="-171450">
              <a:buFont typeface="Arial" panose="020B0604020202020204" pitchFamily="34" charset="0"/>
              <a:buChar char="•"/>
            </a:pPr>
            <a:endParaRPr lang="en-US"/>
          </a:p>
          <a:p>
            <a:r>
              <a:rPr lang="en-US" b="1"/>
              <a:t>We’d like our operationalized models to be flexible in the inputs they support. In some cases, we want to provide both the flight and weather data to get a prediction. In others we just want to provide flight data and have the weather looked up. Is this possible? </a:t>
            </a:r>
          </a:p>
          <a:p>
            <a:pPr marL="171450" indent="-171450">
              <a:buFont typeface="Arial" panose="020B0604020202020204" pitchFamily="34" charset="0"/>
              <a:buChar char="•"/>
            </a:pPr>
            <a:r>
              <a:rPr lang="en-US"/>
              <a:t>Yes. It is possible to add multiple web service input modules to the experiment, allowing you to add multiple sources, joining them at runtime or processing them separately.</a:t>
            </a:r>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350578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Can we query flat files in the file system using SQL?</a:t>
            </a:r>
          </a:p>
          <a:p>
            <a:pPr marL="171450" indent="-171450">
              <a:buFont typeface="Arial" panose="020B0604020202020204" pitchFamily="34" charset="0"/>
              <a:buChar char="•"/>
            </a:pPr>
            <a:r>
              <a:rPr lang="en-US"/>
              <a:t>Yes. There are many options for using a SQL syntax to query files in Blob storage such as SQL Data Warehouse and HDInsight with Spark SQL or Hive.</a:t>
            </a:r>
          </a:p>
          <a:p>
            <a:pPr marL="0" indent="0">
              <a:buFont typeface="Arial" panose="020B0604020202020204" pitchFamily="34" charset="0"/>
              <a:buNone/>
            </a:pPr>
            <a:endParaRPr lang="en-US"/>
          </a:p>
          <a:p>
            <a:r>
              <a:rPr lang="en-US" b="1"/>
              <a:t>Is HDInsight our only option for running SQL on Hadoop solutions  in Azure?</a:t>
            </a:r>
          </a:p>
          <a:p>
            <a:pPr marL="171450" indent="-171450">
              <a:buFont typeface="Arial" panose="020B0604020202020204" pitchFamily="34" charset="0"/>
              <a:buChar char="•"/>
            </a:pPr>
            <a:r>
              <a:rPr lang="en-US"/>
              <a:t>No. Hortonworks , Cloudera and </a:t>
            </a:r>
            <a:r>
              <a:rPr lang="en-US" err="1"/>
              <a:t>MapR</a:t>
            </a:r>
            <a:r>
              <a:rPr lang="en-US"/>
              <a:t> provide fully supported distributions that are available in the Azure Marketplace and provide environments for running </a:t>
            </a:r>
            <a:r>
              <a:rPr lang="en-US" err="1"/>
              <a:t>HiveQL</a:t>
            </a:r>
            <a:r>
              <a:rPr lang="en-US"/>
              <a:t> and Spark SQL in Azure.</a:t>
            </a:r>
          </a:p>
          <a:p>
            <a:pPr marL="0" indent="0">
              <a:buFont typeface="Arial" panose="020B0604020202020204" pitchFamily="34" charset="0"/>
              <a:buNone/>
            </a:pPr>
            <a:endParaRPr lang="en-US"/>
          </a:p>
          <a:p>
            <a:r>
              <a:rPr lang="en-US" b="1"/>
              <a:t>Does Azure provide anything that would speed up querying (and exploration) of files in HDFS? </a:t>
            </a:r>
          </a:p>
          <a:p>
            <a:pPr marL="171450" indent="-171450">
              <a:buFont typeface="Arial" panose="020B0604020202020204" pitchFamily="34" charset="0"/>
              <a:buChar char="•"/>
            </a:pPr>
            <a:r>
              <a:rPr lang="en-US"/>
              <a:t>Yes. SQL Data Warehouse provides the ability to create indices on flat file content, as does Hive on HDInsight. </a:t>
            </a:r>
          </a:p>
          <a:p>
            <a:pPr marL="171450" indent="-171450">
              <a:buFont typeface="Arial" panose="020B0604020202020204" pitchFamily="34" charset="0"/>
              <a:buChar char="•"/>
            </a:pPr>
            <a:r>
              <a:rPr lang="en-US"/>
              <a:t>Spark SQL on HDInsight provides a distributed in-memory cache that can aid exploratory queries that often repeat queries against the same subsets of data.</a:t>
            </a:r>
          </a:p>
          <a:p>
            <a:pPr marL="0" indent="0">
              <a:buFont typeface="Arial" panose="020B0604020202020204" pitchFamily="34" charset="0"/>
              <a:buNone/>
            </a:pPr>
            <a:endParaRPr lang="en-US"/>
          </a:p>
          <a:p>
            <a:r>
              <a:rPr lang="en-US" b="1"/>
              <a:t>Are there any additional services in the Azure Marketplace we could use to apply data-centric security—that is to identify data loaded that contains PII, monitor access to sensitive data and protect the data at rest (via encryption or masking)? </a:t>
            </a:r>
          </a:p>
          <a:p>
            <a:pPr marL="171450" indent="-171450">
              <a:buFont typeface="Arial" panose="020B0604020202020204" pitchFamily="34" charset="0"/>
              <a:buChar char="•"/>
            </a:pPr>
            <a:r>
              <a:rPr lang="en-US" err="1"/>
              <a:t>DataGuise</a:t>
            </a:r>
            <a:r>
              <a:rPr lang="en-US"/>
              <a:t> provides the </a:t>
            </a:r>
            <a:r>
              <a:rPr lang="en-US" err="1"/>
              <a:t>DGSecure</a:t>
            </a:r>
            <a:r>
              <a:rPr lang="en-US"/>
              <a:t> product line that provides support for the automated detection of sensitive information at the time of data ingest by means of its </a:t>
            </a:r>
            <a:r>
              <a:rPr lang="en-US" err="1"/>
              <a:t>DGSecure</a:t>
            </a:r>
            <a:r>
              <a:rPr lang="en-US"/>
              <a:t> Ingest Agents (which include agents for relational databases, FTP and Apache Flume). </a:t>
            </a:r>
          </a:p>
          <a:p>
            <a:pPr marL="171450" indent="-171450">
              <a:buFont typeface="Arial" panose="020B0604020202020204" pitchFamily="34" charset="0"/>
              <a:buChar char="•"/>
            </a:pPr>
            <a:r>
              <a:rPr lang="en-US"/>
              <a:t>Sensitive information can also be identified after it is stored in HDFS or Blob by using a Hadoop or HDInsight cluster to run periodic map/reduce scans for sensitive data on disk. The actions taken after discovery of sensitive data can range from flagging the data sensitive (for monitoring and notification purposes), to modifying the data where the sensitive data is masked or encrypted and then updated in the data store. </a:t>
            </a:r>
          </a:p>
          <a:p>
            <a:pPr marL="171450" indent="-171450">
              <a:buFont typeface="Arial" panose="020B0604020202020204" pitchFamily="34" charset="0"/>
              <a:buChar char="•"/>
            </a:pPr>
            <a:r>
              <a:rPr lang="en-US" err="1"/>
              <a:t>DGMonitor</a:t>
            </a:r>
            <a:r>
              <a:rPr lang="en-US"/>
              <a:t> provides the ability to centralize monitoring of access to sensitive data, as well as raising alerts when suspicious activity is detected.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b="1"/>
          </a:p>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290350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We’ve heard of Azure Data Lake, but we’re not clear if this currently a good fit for our </a:t>
            </a:r>
            <a:r>
              <a:rPr lang="en-US" b="1" err="1"/>
              <a:t>PoC</a:t>
            </a:r>
            <a:r>
              <a:rPr lang="en-US" b="1"/>
              <a:t> solution, or if we should be using it for interactive analysis of our data. </a:t>
            </a:r>
          </a:p>
          <a:p>
            <a:pPr marL="171450" indent="-171450">
              <a:buFont typeface="Arial" panose="020B0604020202020204" pitchFamily="34" charset="0"/>
              <a:buChar char="•"/>
            </a:pPr>
            <a:r>
              <a:rPr lang="en-US"/>
              <a:t>Azure Data Lake Analytics provides a distributed querying engine whose costs are based solely on the number of resources used in the query, the amount of time those resources were made available to the query and a nominal job completion charge. </a:t>
            </a:r>
          </a:p>
          <a:p>
            <a:pPr marL="628650" lvl="1" indent="-171450">
              <a:buFont typeface="Arial" panose="020B0604020202020204" pitchFamily="34" charset="0"/>
              <a:buChar char="•"/>
            </a:pPr>
            <a:r>
              <a:rPr lang="en-US"/>
              <a:t>Azure Data Lake Analytics currently supports only Batch workloads, so it is not the right tool for interactive analytic workloads. </a:t>
            </a:r>
          </a:p>
          <a:p>
            <a:pPr marL="171450" indent="-171450">
              <a:buFont typeface="Arial" panose="020B0604020202020204" pitchFamily="34" charset="0"/>
              <a:buChar char="•"/>
            </a:pPr>
            <a:r>
              <a:rPr lang="en-US"/>
              <a:t>Azure Data Lake Store provides the ability to store an unlimited number of items, each of unlimited size, having no upper limit on the total storage capacity. </a:t>
            </a:r>
          </a:p>
          <a:p>
            <a:pPr marL="628650" lvl="1" indent="-171450">
              <a:buFont typeface="Arial" panose="020B0604020202020204" pitchFamily="34" charset="0"/>
              <a:buChar char="•"/>
            </a:pPr>
            <a:r>
              <a:rPr lang="en-US"/>
              <a:t>In the long run, Azure Data Lake Store is where the customer should consider landing all of their data, but for the purposes of the </a:t>
            </a:r>
            <a:r>
              <a:rPr lang="en-US" err="1"/>
              <a:t>PoC</a:t>
            </a:r>
            <a:r>
              <a:rPr lang="en-US"/>
              <a:t> using Azure Blob Storage is the easier to implement because of its built-in support from the portal.</a:t>
            </a:r>
          </a:p>
          <a:p>
            <a:pPr marL="0" indent="0">
              <a:buFont typeface="Arial" panose="020B0604020202020204" pitchFamily="34" charset="0"/>
              <a:buNone/>
            </a:pPr>
            <a:endParaRPr lang="en-US"/>
          </a:p>
          <a:p>
            <a:pPr marL="0" indent="0">
              <a:buFont typeface="Arial" panose="020B0604020202020204" pitchFamily="34" charset="0"/>
              <a:buNone/>
            </a:pPr>
            <a:r>
              <a:rPr lang="en-US" b="1"/>
              <a:t>We would like to limit access to our SQL DW using centralized Azure Active Directory accounts and groups. Is this possible? I thought I was limited to a user name and password.</a:t>
            </a:r>
          </a:p>
          <a:p>
            <a:pPr marL="171450" indent="-171450">
              <a:buFont typeface="Arial" panose="020B0604020202020204" pitchFamily="34" charset="0"/>
              <a:buChar char="•"/>
            </a:pPr>
            <a:r>
              <a:rPr lang="en-US"/>
              <a:t>It is possible to authenticate to SQL Data Warehouse with an AAD account. Furthermore, you can restrict access to members of certain AAD groups. However, there are certain limitations, such as </a:t>
            </a:r>
            <a:r>
              <a:rPr lang="en-US" err="1"/>
              <a:t>PolyBase</a:t>
            </a:r>
            <a:r>
              <a:rPr lang="en-US"/>
              <a:t> being unable to use AAD for authentication. Also, there is currently no way to use AAD authentication to SQL DW from Power BI.</a:t>
            </a:r>
          </a:p>
          <a:p>
            <a:pPr marL="0" indent="0">
              <a:buFont typeface="Arial" panose="020B0604020202020204" pitchFamily="34" charset="0"/>
              <a:buNone/>
            </a:pPr>
            <a:endParaRPr lang="en-US"/>
          </a:p>
          <a:p>
            <a:r>
              <a:rPr lang="en-US" b="1"/>
              <a:t>Does Azure provide any tools for visualizing our data? Ideally access to these could be managed with Active Directory.</a:t>
            </a:r>
          </a:p>
          <a:p>
            <a:pPr marL="171450" indent="-171450">
              <a:buFont typeface="Arial" panose="020B0604020202020204" pitchFamily="34" charset="0"/>
              <a:buChar char="•"/>
            </a:pPr>
            <a:r>
              <a:rPr lang="en-US"/>
              <a:t>Power BI is available as a service and provides tools for creating both dashboards and reports whose access can be restricted by group membership in Azure Active Directory.</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314570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AdventureWorks</a:t>
            </a:r>
            <a:r>
              <a:rPr lang="en-US"/>
              <a:t> Travel provides concierge services for business travelers</a:t>
            </a:r>
          </a:p>
          <a:p>
            <a:pPr marL="171450" indent="-171450">
              <a:buFont typeface="Arial" panose="020B0604020202020204" pitchFamily="34" charset="0"/>
              <a:buChar char="•"/>
            </a:pPr>
            <a:r>
              <a:rPr lang="en-US"/>
              <a:t>Working In an increasingly crowded market</a:t>
            </a:r>
          </a:p>
          <a:p>
            <a:pPr marL="171450" indent="-171450">
              <a:buFont typeface="Arial" panose="020B0604020202020204" pitchFamily="34" charset="0"/>
              <a:buChar char="•"/>
            </a:pPr>
            <a:r>
              <a:rPr lang="en-US"/>
              <a:t>Always looking for ways to differentiate themselves, and provide added value to their corporate customers. </a:t>
            </a:r>
          </a:p>
          <a:p>
            <a:pPr marL="171450" indent="-171450">
              <a:buFont typeface="Arial" panose="020B0604020202020204" pitchFamily="34" charset="0"/>
              <a:buChar char="•"/>
            </a:pPr>
            <a:r>
              <a:rPr lang="en-US">
                <a:latin typeface="+mn-lt"/>
              </a:rPr>
              <a:t>Looking to capitalize on their existing data assets to provide new insights that provide them a strategic advantage against their competition</a:t>
            </a:r>
          </a:p>
          <a:p>
            <a:pPr marL="171450" indent="-171450">
              <a:buFont typeface="Arial" panose="020B0604020202020204" pitchFamily="34" charset="0"/>
              <a:buChar char="•"/>
            </a:pPr>
            <a:r>
              <a:rPr lang="en-US">
                <a:latin typeface="+mn-lt"/>
              </a:rPr>
              <a:t>Interested in using predictive analytics to help customers best select their travels.</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chemeClr val="bg1"/>
                </a:solidFill>
                <a:latin typeface="+mn-lt"/>
                <a:cs typeface="Segoe UI" panose="020B0502040204020203" pitchFamily="34" charset="0"/>
              </a:rPr>
              <a:t>Most premium customers often book their travel within 7 days of departure, and often ask questions like, “I don’t have to be there until Tuesday, so is it better for me to fly out on Sunday or Monday?”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AWT believes an innovative solution is to provide customers an assessment of the risk of encountering flight delays, based on historical trends in weather patterns. </a:t>
            </a:r>
          </a:p>
          <a:p>
            <a:pPr marL="171450" indent="-171450">
              <a:buFont typeface="Arial" panose="020B0604020202020204" pitchFamily="34" charset="0"/>
              <a:buChar char="•"/>
            </a:pPr>
            <a:r>
              <a:rPr lang="en-US">
                <a:solidFill>
                  <a:schemeClr val="bg1"/>
                </a:solidFill>
                <a:latin typeface="+mn-lt"/>
                <a:cs typeface="Segoe UI" panose="020B0502040204020203" pitchFamily="34" charset="0"/>
              </a:rPr>
              <a:t>Flight delay predictions would be presented to customers through a web-based map visualization.</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AWT has over 30 years of historical flight data provided to them by the United States Department of Transportation (USDOT), and the historical weather condition for each flight as CSV files. They plan to use this data to predict the likelihood of flight delays to help customers plan their trips. </a:t>
            </a:r>
          </a:p>
          <a:p>
            <a:pPr marL="171450" indent="-171450">
              <a:buFont typeface="Arial" panose="020B0604020202020204" pitchFamily="34" charset="0"/>
              <a:buChar char="•"/>
            </a:pPr>
            <a:r>
              <a:rPr lang="en-US" sz="1200">
                <a:solidFill>
                  <a:schemeClr val="bg1"/>
                </a:solidFill>
                <a:latin typeface="+mn-lt"/>
                <a:cs typeface="Segoe UI" panose="020B0502040204020203" pitchFamily="34" charset="0"/>
              </a:rPr>
              <a:t>REST API calls to a 3</a:t>
            </a:r>
            <a:r>
              <a:rPr lang="en-US" sz="1200" baseline="30000">
                <a:solidFill>
                  <a:schemeClr val="bg1"/>
                </a:solidFill>
                <a:latin typeface="+mn-lt"/>
                <a:cs typeface="Segoe UI" panose="020B0502040204020203" pitchFamily="34" charset="0"/>
              </a:rPr>
              <a:t>rd</a:t>
            </a:r>
            <a:r>
              <a:rPr lang="en-US" sz="1200">
                <a:solidFill>
                  <a:schemeClr val="bg1"/>
                </a:solidFill>
                <a:latin typeface="+mn-lt"/>
                <a:cs typeface="Segoe UI" panose="020B0502040204020203" pitchFamily="34" charset="0"/>
              </a:rPr>
              <a:t> party service will be used to retrieve current weather forecasts.</a:t>
            </a:r>
            <a:endParaRPr lang="en-US">
              <a:solidFill>
                <a:schemeClr val="bg1"/>
              </a:solidFill>
              <a:latin typeface="+mn-lt"/>
              <a:cs typeface="Segoe UI" panose="020B0502040204020203" pitchFamily="34" charset="0"/>
            </a:endParaRPr>
          </a:p>
          <a:p>
            <a:pPr marL="171450" indent="-171450">
              <a:spcAft>
                <a:spcPts val="882"/>
              </a:spcAft>
              <a:buFont typeface="Arial" panose="020B0604020202020204" pitchFamily="34" charset="0"/>
              <a:buChar char="•"/>
            </a:pPr>
            <a:r>
              <a:rPr lang="en-US">
                <a:solidFill>
                  <a:schemeClr val="bg1"/>
                </a:solidFill>
                <a:latin typeface="+mn-lt"/>
                <a:cs typeface="Segoe UI" panose="020B0502040204020203" pitchFamily="34" charset="0"/>
              </a:rPr>
              <a:t>AWT plans to pilot this solution internally, whereby the small population of customer support who service AWT’s premium tier of business travelers would begin using the solution and offering it as an additional data point for travel optimization. </a:t>
            </a:r>
            <a:endParaRPr lang="en-US">
              <a:latin typeface="+mn-lt"/>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AWT wants to modernize their analytics platform, without sacrificing their ability to query data using SQL.</a:t>
            </a:r>
          </a:p>
          <a:p>
            <a:pPr marL="171450" indent="-171450">
              <a:buFont typeface="Arial" panose="020B0604020202020204" pitchFamily="34" charset="0"/>
              <a:buChar char="•"/>
            </a:pPr>
            <a:r>
              <a:rPr lang="en-US"/>
              <a:t>They are looking for an approach that allows them to store all of their data in Azure, including the unmodified source data and the cleansed data from which they query for production purposes.</a:t>
            </a:r>
          </a:p>
          <a:p>
            <a:pPr marL="171450" indent="-171450">
              <a:buFont typeface="Arial" panose="020B0604020202020204" pitchFamily="34" charset="0"/>
              <a:buChar char="•"/>
            </a:pPr>
            <a:r>
              <a:rPr lang="en-US"/>
              <a:t>AWT want to understand how they will load their large quantity of historical data into Azure. The data is currently stored on-premises.</a:t>
            </a:r>
          </a:p>
          <a:p>
            <a:pPr marL="171450" indent="-171450">
              <a:buFont typeface="Arial" panose="020B0604020202020204" pitchFamily="34" charset="0"/>
              <a:buChar char="•"/>
            </a:pPr>
            <a:r>
              <a:rPr lang="en-US"/>
              <a:t>They need the ability to query the current weather forecast, and use it as input to their flight delay predictions.</a:t>
            </a:r>
          </a:p>
          <a:p>
            <a:pPr marL="171450" indent="-171450">
              <a:buFont typeface="Arial" panose="020B0604020202020204" pitchFamily="34" charset="0"/>
              <a:buChar char="•"/>
            </a:pPr>
            <a:r>
              <a:rPr lang="en-US"/>
              <a:t>They desire a proof of concept machine learning model that takes as input their historical data on flight delays and weather conditions in order to identify whether a flight is likely to be delayed or not.</a:t>
            </a:r>
          </a:p>
          <a:p>
            <a:pPr marL="171450" indent="-171450">
              <a:buFont typeface="Arial" panose="020B0604020202020204" pitchFamily="34" charset="0"/>
              <a:buChar char="•"/>
            </a:pPr>
            <a:r>
              <a:rPr lang="en-US"/>
              <a:t>Need web-based visualizations of the flight delay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83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2/20/2018 8:52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00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Does Azure offer a machine learning solution that does not require a PhD in statistics? </a:t>
            </a:r>
          </a:p>
          <a:p>
            <a:pPr marL="171450" indent="-171450">
              <a:buFont typeface="Arial" panose="020B0604020202020204" pitchFamily="34" charset="0"/>
              <a:buChar char="•"/>
            </a:pPr>
            <a:r>
              <a:rPr lang="en-US"/>
              <a:t>We have heard that creating a machine learning model takes a month to build and another 2–3 months to operationalize so that it is useable from our production systems. Is this 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We’d like our operationalized models to be flexible in the inputs they support. In some cases, we want to provide both the flight and weather data to get a prediction. In others we just want to provide flight data and have the weather looked up. Is this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8" name="Picture 87"/>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5" name="Group 394"/>
          <p:cNvGrpSpPr/>
          <p:nvPr userDrawn="1"/>
        </p:nvGrpSpPr>
        <p:grpSpPr bwMode="gray">
          <a:xfrm>
            <a:off x="7440701" y="2676791"/>
            <a:ext cx="4751298" cy="4181209"/>
            <a:chOff x="7670801" y="3252788"/>
            <a:chExt cx="4017963" cy="3535362"/>
          </a:xfrm>
        </p:grpSpPr>
        <p:sp>
          <p:nvSpPr>
            <p:cNvPr id="39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740799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8" name="Picture 87"/>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89" name="Group 88"/>
          <p:cNvGrpSpPr/>
          <p:nvPr userDrawn="1"/>
        </p:nvGrpSpPr>
        <p:grpSpPr bwMode="gray">
          <a:xfrm>
            <a:off x="7440701" y="2676791"/>
            <a:ext cx="4751298" cy="4181209"/>
            <a:chOff x="7670801" y="3252788"/>
            <a:chExt cx="4017963" cy="3535362"/>
          </a:xfrm>
        </p:grpSpPr>
        <p:sp>
          <p:nvSpPr>
            <p:cNvPr id="9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7"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8"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0"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1"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3"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4"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0"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7"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0"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9410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394" name="Group 393"/>
          <p:cNvGrpSpPr/>
          <p:nvPr userDrawn="1"/>
        </p:nvGrpSpPr>
        <p:grpSpPr bwMode="gray">
          <a:xfrm>
            <a:off x="7440701" y="2676791"/>
            <a:ext cx="4751298" cy="4181209"/>
            <a:chOff x="7670801" y="3252788"/>
            <a:chExt cx="4017963" cy="3535362"/>
          </a:xfrm>
        </p:grpSpPr>
        <p:sp>
          <p:nvSpPr>
            <p:cNvPr id="395"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9"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0"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1"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2"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3"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4"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5"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6"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7"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8"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9"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0"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1"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2"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3"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4"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5"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6"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7"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8"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9"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0"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1"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2"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3"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4"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5"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6"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7"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8"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9"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0"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1"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2"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3"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4"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5"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6"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7"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8"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9"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0"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1"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2"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3"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4"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5"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6"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7"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8"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9"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0"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1"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2"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3"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4"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5"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6"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7"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8"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9"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0"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1"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2"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3"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4"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5"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6"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7"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8"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9"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0"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1"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2"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3"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4"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5"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6"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7"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8"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9"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0"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1"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2"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3"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4"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5"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6"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7"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8"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9"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0"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1"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2"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3"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4"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5"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6"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7"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8"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9"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0"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1"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2"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3"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8356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7" name="Picture 86"/>
          <p:cNvPicPr>
            <a:picLocks noChangeAspect="1"/>
          </p:cNvPicPr>
          <p:nvPr userDrawn="1"/>
        </p:nvPicPr>
        <p:blipFill>
          <a:blip r:embed="rId2"/>
          <a:stretch>
            <a:fillRect/>
          </a:stretch>
        </p:blipFill>
        <p:spPr bwMode="black">
          <a:xfrm>
            <a:off x="448212" y="470067"/>
            <a:ext cx="1454257" cy="304828"/>
          </a:xfrm>
          <a:prstGeom prst="rect">
            <a:avLst/>
          </a:prstGeom>
        </p:spPr>
      </p:pic>
      <p:grpSp>
        <p:nvGrpSpPr>
          <p:cNvPr id="88" name="Group 87"/>
          <p:cNvGrpSpPr/>
          <p:nvPr userDrawn="1"/>
        </p:nvGrpSpPr>
        <p:grpSpPr bwMode="gray">
          <a:xfrm>
            <a:off x="7440701" y="2676791"/>
            <a:ext cx="4751298" cy="4181209"/>
            <a:chOff x="7670801" y="3252788"/>
            <a:chExt cx="4017963" cy="3535362"/>
          </a:xfrm>
        </p:grpSpPr>
        <p:sp>
          <p:nvSpPr>
            <p:cNvPr id="89"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7"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8"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0"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1"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3"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4"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0"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7"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0"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6"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7"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8"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9"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2"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3"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4"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7"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8"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9"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0"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4"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5"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6"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7"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8"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9"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803441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397" name="Group 396"/>
          <p:cNvGrpSpPr/>
          <p:nvPr userDrawn="1"/>
        </p:nvGrpSpPr>
        <p:grpSpPr bwMode="gray">
          <a:xfrm>
            <a:off x="7440701" y="2676791"/>
            <a:ext cx="4751298" cy="4181209"/>
            <a:chOff x="7670801" y="3252788"/>
            <a:chExt cx="4017963" cy="3535362"/>
          </a:xfrm>
        </p:grpSpPr>
        <p:sp>
          <p:nvSpPr>
            <p:cNvPr id="398"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9"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0"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1"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2"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3"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4"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5"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6"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7"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8"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9"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0"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1"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2"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3"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4"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5"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6"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7"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8"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9"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0"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1"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2"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3"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4"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5"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6"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7"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8"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2"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6"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7"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8"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9"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0"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1"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2"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3"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4"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5"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6"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7"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8"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9"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0"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1"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2"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3"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4"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5"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6"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7"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8"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9"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0"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1"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2"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3"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4"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5"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6"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7"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8"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9"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0"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1"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2"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3"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4"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5"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6"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7"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8"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9"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0"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1"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2"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3"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4"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5"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6"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7"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8"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9"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0"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1"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2"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3"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4"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5"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6"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7"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8"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9"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0"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1"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2"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3"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4"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5"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6"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7"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8"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9"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0"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1"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2"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3"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4"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5"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6"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7"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8"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9"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0"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1"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2"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3"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4"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5"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6"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7"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8"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9"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0"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1"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2"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3"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4"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5"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6"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7"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8"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9"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0"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1"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2"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3"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4"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5"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6"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7"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8"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9"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0"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1"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2"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3"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4"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5"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6"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7"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8"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9"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0"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1"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2"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3"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4"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5"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6"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7"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8"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9"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0"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1"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2"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3"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4"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5"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6"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7"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8"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9"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0"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1"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2"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3"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4"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5"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6"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7"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8"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9"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0"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1"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2"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3"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4"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5"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6"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7"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8"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9"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0"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1"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2"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3"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4"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5"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6"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7"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8"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9"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73082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29" name="Group 228"/>
          <p:cNvGrpSpPr/>
          <p:nvPr userDrawn="1"/>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2"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2"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3"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4"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6"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7"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8"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9"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0"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1"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2"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3"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4"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5"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6"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7"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8"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9"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0"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1"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2"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3"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4"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5"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6"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8"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9"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0"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1"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2"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3"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4"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5"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6"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7"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8"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9"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0"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1"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2"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3"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4"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5"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6"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7"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8"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9"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0"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1"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2"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3"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4"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5"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6"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7"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8"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9"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0"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1"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2"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3"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4"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5"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6"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7"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8"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9"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0"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1"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2"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3"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4"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5"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6"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7"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8"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9"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0"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1"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2"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3"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4"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5"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6"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7"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8"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9"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0"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1"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2"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3"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4"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5"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6"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7"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8"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9"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0"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1"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2"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3"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4"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5"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6"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7"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8"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9"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0"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1"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2"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3"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4"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5"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6"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7"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8"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9"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0"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1"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2"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3"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4"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5"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6"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7"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8"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9"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0"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1"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2"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3"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4"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5"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6"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7"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8"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9"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0"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1"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2"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3"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4"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5"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6"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52827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67307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6438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D0606A1B-1072-4761-8893-91E000D430A3}"/>
              </a:ext>
            </a:extLst>
          </p:cNvPr>
          <p:cNvGrpSpPr/>
          <p:nvPr userDrawn="1"/>
        </p:nvGrpSpPr>
        <p:grpSpPr>
          <a:xfrm>
            <a:off x="0" y="-1"/>
            <a:ext cx="12192000" cy="963484"/>
            <a:chOff x="0" y="-1"/>
            <a:chExt cx="12436475" cy="982664"/>
          </a:xfrm>
        </p:grpSpPr>
        <p:sp>
          <p:nvSpPr>
            <p:cNvPr id="5" name="Rectangle 4">
              <a:extLst>
                <a:ext uri="{FF2B5EF4-FFF2-40B4-BE49-F238E27FC236}">
                  <a16:creationId xmlns:a16="http://schemas.microsoft.com/office/drawing/2014/main" id="{F82D7BFF-D4B3-4E05-AA40-56A785FFD007}"/>
                </a:ext>
              </a:extLst>
            </p:cNvPr>
            <p:cNvSpPr/>
            <p:nvPr/>
          </p:nvSpPr>
          <p:spPr bwMode="auto">
            <a:xfrm>
              <a:off x="0" y="-1"/>
              <a:ext cx="12436475" cy="982664"/>
            </a:xfrm>
            <a:prstGeom prst="rect">
              <a:avLst/>
            </a:prstGeom>
            <a:solidFill>
              <a:srgbClr val="0296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Screen Clipping">
              <a:extLst>
                <a:ext uri="{FF2B5EF4-FFF2-40B4-BE49-F238E27FC236}">
                  <a16:creationId xmlns:a16="http://schemas.microsoft.com/office/drawing/2014/main" id="{099BADA1-3A6B-427C-8CB7-347206AB8F90}"/>
                </a:ext>
              </a:extLst>
            </p:cNvPr>
            <p:cNvPicPr>
              <a:picLocks noChangeAspect="1"/>
            </p:cNvPicPr>
            <p:nvPr/>
          </p:nvPicPr>
          <p:blipFill>
            <a:blip r:embed="rId2"/>
            <a:stretch>
              <a:fillRect/>
            </a:stretch>
          </p:blipFill>
          <p:spPr>
            <a:xfrm>
              <a:off x="122236" y="114500"/>
              <a:ext cx="3657601" cy="753661"/>
            </a:xfrm>
            <a:prstGeom prst="rect">
              <a:avLst/>
            </a:prstGeom>
          </p:spPr>
        </p:pic>
      </p:grpSp>
    </p:spTree>
    <p:extLst>
      <p:ext uri="{BB962C8B-B14F-4D97-AF65-F5344CB8AC3E}">
        <p14:creationId xmlns:p14="http://schemas.microsoft.com/office/powerpoint/2010/main" val="21636525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584298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883523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851302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4172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57281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77331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userDrawn="1"/>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151365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userDrawn="1"/>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1544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7225375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2191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70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653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79614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4592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55271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71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680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987963"/>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2515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CC70EFF5-C9C5-441C-B545-AAAEBCBE14C7}"/>
              </a:ext>
            </a:extLst>
          </p:cNvPr>
          <p:cNvGrpSpPr/>
          <p:nvPr userDrawn="1"/>
        </p:nvGrpSpPr>
        <p:grpSpPr>
          <a:xfrm>
            <a:off x="393312" y="2327062"/>
            <a:ext cx="1010097" cy="698165"/>
            <a:chOff x="386787" y="1692759"/>
            <a:chExt cx="1010097" cy="698167"/>
          </a:xfrm>
        </p:grpSpPr>
        <p:sp>
          <p:nvSpPr>
            <p:cNvPr id="188" name="TextBox 187">
              <a:extLst>
                <a:ext uri="{FF2B5EF4-FFF2-40B4-BE49-F238E27FC236}">
                  <a16:creationId xmlns:a16="http://schemas.microsoft.com/office/drawing/2014/main" id="{B3EE1517-FFC8-4D6C-B1DD-B979AB70C6F3}"/>
                </a:ext>
              </a:extLst>
            </p:cNvPr>
            <p:cNvSpPr txBox="1"/>
            <p:nvPr/>
          </p:nvSpPr>
          <p:spPr>
            <a:xfrm>
              <a:off x="386787" y="2161895"/>
              <a:ext cx="1010097" cy="229031"/>
            </a:xfrm>
            <a:prstGeom prst="rect">
              <a:avLst/>
            </a:prstGeom>
          </p:spPr>
          <p:txBody>
            <a:bodyPr wrap="square">
              <a:spAutoFit/>
            </a:bodyPr>
            <a:lstStyle>
              <a:defPPr>
                <a:defRPr lang="en-US"/>
              </a:defPPr>
              <a:lvl1pPr marR="0" lvl="0" indent="0" defTabSz="914192" fontAlgn="auto">
                <a:lnSpc>
                  <a:spcPct val="100000"/>
                </a:lnSpc>
                <a:spcBef>
                  <a:spcPts val="0"/>
                </a:spcBef>
                <a:spcAft>
                  <a:spcPts val="0"/>
                </a:spcAft>
                <a:buClrTx/>
                <a:buSzTx/>
                <a:buFontTx/>
                <a:buNone/>
                <a:tabLst/>
                <a:defRPr kumimoji="0" sz="900" b="0" i="0" u="none" strike="noStrike" kern="0" cap="none" normalizeH="0">
                  <a:ln>
                    <a:noFill/>
                  </a:ln>
                  <a:solidFill>
                    <a:schemeClr val="bg1">
                      <a:lumMod val="5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BUSINESS APPS</a:t>
              </a:r>
            </a:p>
          </p:txBody>
        </p:sp>
        <p:grpSp>
          <p:nvGrpSpPr>
            <p:cNvPr id="189" name="Group 188">
              <a:extLst>
                <a:ext uri="{FF2B5EF4-FFF2-40B4-BE49-F238E27FC236}">
                  <a16:creationId xmlns:a16="http://schemas.microsoft.com/office/drawing/2014/main" id="{59BBA04F-B1A9-4BEA-AE2D-0EC406464599}"/>
                </a:ext>
              </a:extLst>
            </p:cNvPr>
            <p:cNvGrpSpPr/>
            <p:nvPr/>
          </p:nvGrpSpPr>
          <p:grpSpPr>
            <a:xfrm>
              <a:off x="595087" y="1692759"/>
              <a:ext cx="565043" cy="490322"/>
              <a:chOff x="-2759707" y="1099472"/>
              <a:chExt cx="7926138" cy="6799719"/>
            </a:xfrm>
          </p:grpSpPr>
          <p:sp>
            <p:nvSpPr>
              <p:cNvPr id="194" name="Rectangle 317">
                <a:extLst>
                  <a:ext uri="{FF2B5EF4-FFF2-40B4-BE49-F238E27FC236}">
                    <a16:creationId xmlns:a16="http://schemas.microsoft.com/office/drawing/2014/main" id="{18D26F39-5B1C-4B2F-8B77-C823B5D62FE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Rounded Rectangle 439">
                <a:extLst>
                  <a:ext uri="{FF2B5EF4-FFF2-40B4-BE49-F238E27FC236}">
                    <a16:creationId xmlns:a16="http://schemas.microsoft.com/office/drawing/2014/main" id="{AB595EBC-2607-45D3-B705-BA105342787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260A2069-19C1-429D-BABD-95DEF0D0C122}"/>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59124948-3774-4D2A-8B0A-ED62C4432FE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Freeform 5">
              <a:extLst>
                <a:ext uri="{FF2B5EF4-FFF2-40B4-BE49-F238E27FC236}">
                  <a16:creationId xmlns:a16="http://schemas.microsoft.com/office/drawing/2014/main" id="{59FFE15B-CC0B-4232-A72E-5F23CDEC73EE}"/>
                </a:ext>
              </a:extLst>
            </p:cNvPr>
            <p:cNvSpPr>
              <a:spLocks/>
            </p:cNvSpPr>
            <p:nvPr/>
          </p:nvSpPr>
          <p:spPr bwMode="auto">
            <a:xfrm>
              <a:off x="733871" y="1738669"/>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Rectangle 6">
              <a:extLst>
                <a:ext uri="{FF2B5EF4-FFF2-40B4-BE49-F238E27FC236}">
                  <a16:creationId xmlns:a16="http://schemas.microsoft.com/office/drawing/2014/main" id="{D7799AC1-D2A6-4DD3-BD67-6FB44929C5CA}"/>
                </a:ext>
              </a:extLst>
            </p:cNvPr>
            <p:cNvSpPr>
              <a:spLocks noChangeArrowheads="1"/>
            </p:cNvSpPr>
            <p:nvPr/>
          </p:nvSpPr>
          <p:spPr bwMode="auto">
            <a:xfrm>
              <a:off x="779506" y="1898389"/>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Rectangle 7">
              <a:extLst>
                <a:ext uri="{FF2B5EF4-FFF2-40B4-BE49-F238E27FC236}">
                  <a16:creationId xmlns:a16="http://schemas.microsoft.com/office/drawing/2014/main" id="{51E80B23-6DCA-4BB3-B9C4-50215B27F54B}"/>
                </a:ext>
              </a:extLst>
            </p:cNvPr>
            <p:cNvSpPr>
              <a:spLocks noChangeArrowheads="1"/>
            </p:cNvSpPr>
            <p:nvPr/>
          </p:nvSpPr>
          <p:spPr bwMode="auto">
            <a:xfrm>
              <a:off x="851381" y="1792289"/>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3" name="Rectangle 8">
              <a:extLst>
                <a:ext uri="{FF2B5EF4-FFF2-40B4-BE49-F238E27FC236}">
                  <a16:creationId xmlns:a16="http://schemas.microsoft.com/office/drawing/2014/main" id="{DC628D63-C2AB-4470-BCE8-30C8032D890E}"/>
                </a:ext>
              </a:extLst>
            </p:cNvPr>
            <p:cNvSpPr>
              <a:spLocks noChangeArrowheads="1"/>
            </p:cNvSpPr>
            <p:nvPr/>
          </p:nvSpPr>
          <p:spPr bwMode="auto">
            <a:xfrm>
              <a:off x="924397" y="1839064"/>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9" name="TextBox 198">
            <a:extLst>
              <a:ext uri="{FF2B5EF4-FFF2-40B4-BE49-F238E27FC236}">
                <a16:creationId xmlns:a16="http://schemas.microsoft.com/office/drawing/2014/main" id="{A23C6622-381F-47CC-A69D-6DC3C9E1EA12}"/>
              </a:ext>
            </a:extLst>
          </p:cNvPr>
          <p:cNvSpPr txBox="1"/>
          <p:nvPr/>
        </p:nvSpPr>
        <p:spPr>
          <a:xfrm>
            <a:off x="438080" y="4677796"/>
            <a:ext cx="982961" cy="233590"/>
          </a:xfrm>
          <a:prstGeom prst="rect">
            <a:avLst/>
          </a:prstGeom>
          <a:noFill/>
        </p:spPr>
        <p:txBody>
          <a:bodyPr wrap="none" lIns="91414" tIns="45706" rIns="91414" bIns="45706" rtlCol="0">
            <a:spAutoFit/>
          </a:bodyPr>
          <a:lstStyle/>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CUSTOM APPS</a:t>
            </a:r>
          </a:p>
        </p:txBody>
      </p:sp>
      <p:grpSp>
        <p:nvGrpSpPr>
          <p:cNvPr id="200" name="Group 199">
            <a:extLst>
              <a:ext uri="{FF2B5EF4-FFF2-40B4-BE49-F238E27FC236}">
                <a16:creationId xmlns:a16="http://schemas.microsoft.com/office/drawing/2014/main" id="{0891F0AA-129B-428E-BED9-2B293473462E}"/>
              </a:ext>
            </a:extLst>
          </p:cNvPr>
          <p:cNvGrpSpPr/>
          <p:nvPr/>
        </p:nvGrpSpPr>
        <p:grpSpPr>
          <a:xfrm>
            <a:off x="562614" y="4056977"/>
            <a:ext cx="716256" cy="603797"/>
            <a:chOff x="493618" y="3055549"/>
            <a:chExt cx="716256" cy="603797"/>
          </a:xfrm>
        </p:grpSpPr>
        <p:grpSp>
          <p:nvGrpSpPr>
            <p:cNvPr id="201" name="Group 200">
              <a:extLst>
                <a:ext uri="{FF2B5EF4-FFF2-40B4-BE49-F238E27FC236}">
                  <a16:creationId xmlns:a16="http://schemas.microsoft.com/office/drawing/2014/main" id="{D4376B5D-183C-4546-96A7-AC4548C60E55}"/>
                </a:ext>
              </a:extLst>
            </p:cNvPr>
            <p:cNvGrpSpPr/>
            <p:nvPr/>
          </p:nvGrpSpPr>
          <p:grpSpPr>
            <a:xfrm>
              <a:off x="796699" y="3403695"/>
              <a:ext cx="413175" cy="253655"/>
              <a:chOff x="-655566" y="3895060"/>
              <a:chExt cx="761727" cy="430956"/>
            </a:xfrm>
          </p:grpSpPr>
          <p:grpSp>
            <p:nvGrpSpPr>
              <p:cNvPr id="234" name="Group 233">
                <a:extLst>
                  <a:ext uri="{FF2B5EF4-FFF2-40B4-BE49-F238E27FC236}">
                    <a16:creationId xmlns:a16="http://schemas.microsoft.com/office/drawing/2014/main" id="{B4F487E6-68BC-4438-904F-853EBC59B6CC}"/>
                  </a:ext>
                </a:extLst>
              </p:cNvPr>
              <p:cNvGrpSpPr/>
              <p:nvPr/>
            </p:nvGrpSpPr>
            <p:grpSpPr>
              <a:xfrm>
                <a:off x="-655566" y="3895060"/>
                <a:ext cx="761727" cy="430956"/>
                <a:chOff x="10867216" y="6204939"/>
                <a:chExt cx="791499" cy="447800"/>
              </a:xfrm>
            </p:grpSpPr>
            <p:sp>
              <p:nvSpPr>
                <p:cNvPr id="243" name="Round Same Side Corner Rectangle 206">
                  <a:extLst>
                    <a:ext uri="{FF2B5EF4-FFF2-40B4-BE49-F238E27FC236}">
                      <a16:creationId xmlns:a16="http://schemas.microsoft.com/office/drawing/2014/main" id="{C7BE6F4C-79AB-41F4-8455-96EF564419EB}"/>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a:extLst>
                    <a:ext uri="{FF2B5EF4-FFF2-40B4-BE49-F238E27FC236}">
                      <a16:creationId xmlns:a16="http://schemas.microsoft.com/office/drawing/2014/main" id="{0C0D6B57-C34E-49CB-BD9A-C4AB0744D14C}"/>
                    </a:ext>
                  </a:extLst>
                </p:cNvPr>
                <p:cNvGrpSpPr/>
                <p:nvPr/>
              </p:nvGrpSpPr>
              <p:grpSpPr>
                <a:xfrm>
                  <a:off x="10924674" y="6204939"/>
                  <a:ext cx="676584" cy="420187"/>
                  <a:chOff x="10924674" y="6204939"/>
                  <a:chExt cx="676584" cy="420187"/>
                </a:xfrm>
              </p:grpSpPr>
              <p:grpSp>
                <p:nvGrpSpPr>
                  <p:cNvPr id="246" name="Group 245">
                    <a:extLst>
                      <a:ext uri="{FF2B5EF4-FFF2-40B4-BE49-F238E27FC236}">
                        <a16:creationId xmlns:a16="http://schemas.microsoft.com/office/drawing/2014/main" id="{8521765D-0B26-4C1F-BAEE-23EDC5497B3B}"/>
                      </a:ext>
                    </a:extLst>
                  </p:cNvPr>
                  <p:cNvGrpSpPr/>
                  <p:nvPr/>
                </p:nvGrpSpPr>
                <p:grpSpPr>
                  <a:xfrm>
                    <a:off x="10924674" y="6204939"/>
                    <a:ext cx="676584" cy="406447"/>
                    <a:chOff x="15402433" y="3770727"/>
                    <a:chExt cx="3379343" cy="2030084"/>
                  </a:xfrm>
                </p:grpSpPr>
                <p:sp>
                  <p:nvSpPr>
                    <p:cNvPr id="248" name="Round Same Side Corner Rectangle 211">
                      <a:extLst>
                        <a:ext uri="{FF2B5EF4-FFF2-40B4-BE49-F238E27FC236}">
                          <a16:creationId xmlns:a16="http://schemas.microsoft.com/office/drawing/2014/main" id="{35424738-E626-423E-9A4B-4AA3988DDE5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1D39520A-6161-4023-AB79-6AE48237BC84}"/>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47" name="Round Same Side Corner Rectangle 210">
                    <a:extLst>
                      <a:ext uri="{FF2B5EF4-FFF2-40B4-BE49-F238E27FC236}">
                        <a16:creationId xmlns:a16="http://schemas.microsoft.com/office/drawing/2014/main" id="{1F6455F4-FE84-456A-9924-71956617ED5D}"/>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Round Same Side Corner Rectangle 139">
                  <a:extLst>
                    <a:ext uri="{FF2B5EF4-FFF2-40B4-BE49-F238E27FC236}">
                      <a16:creationId xmlns:a16="http://schemas.microsoft.com/office/drawing/2014/main" id="{B209FA67-3179-487F-B147-DC15D266A97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F6478F7C-3F80-4543-BBAF-3F2FC2BFA122}"/>
                  </a:ext>
                </a:extLst>
              </p:cNvPr>
              <p:cNvGrpSpPr/>
              <p:nvPr/>
            </p:nvGrpSpPr>
            <p:grpSpPr>
              <a:xfrm>
                <a:off x="-571796" y="3917872"/>
                <a:ext cx="588901" cy="343249"/>
                <a:chOff x="11780774" y="6292409"/>
                <a:chExt cx="518383" cy="373899"/>
              </a:xfrm>
            </p:grpSpPr>
            <p:sp>
              <p:nvSpPr>
                <p:cNvPr id="236" name="Rectangle 235">
                  <a:extLst>
                    <a:ext uri="{FF2B5EF4-FFF2-40B4-BE49-F238E27FC236}">
                      <a16:creationId xmlns:a16="http://schemas.microsoft.com/office/drawing/2014/main" id="{B13DE25B-8443-4E23-9763-81C25672A1B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8A346BA7-E5C8-44FB-81D2-FB8264C78CBA}"/>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B7F8EDCC-4A37-461F-B4A2-1CD2103BC8CD}"/>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239E82C0-BFEA-4609-BC43-182AC49A03A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203">
                  <a:extLst>
                    <a:ext uri="{FF2B5EF4-FFF2-40B4-BE49-F238E27FC236}">
                      <a16:creationId xmlns:a16="http://schemas.microsoft.com/office/drawing/2014/main" id="{CDFBBA85-0B9C-483C-A477-8472CE635DD5}"/>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204">
                  <a:extLst>
                    <a:ext uri="{FF2B5EF4-FFF2-40B4-BE49-F238E27FC236}">
                      <a16:creationId xmlns:a16="http://schemas.microsoft.com/office/drawing/2014/main" id="{F5FFEA4C-8134-4E92-A8BE-E4B91CC1E23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Rounded Rectangle 205">
                  <a:extLst>
                    <a:ext uri="{FF2B5EF4-FFF2-40B4-BE49-F238E27FC236}">
                      <a16:creationId xmlns:a16="http://schemas.microsoft.com/office/drawing/2014/main" id="{AD48741E-9BB5-41C0-8859-9DE9F2078C7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E6EC67E5-88A9-4418-835A-3AF7DED46CD4}"/>
                </a:ext>
              </a:extLst>
            </p:cNvPr>
            <p:cNvGrpSpPr/>
            <p:nvPr/>
          </p:nvGrpSpPr>
          <p:grpSpPr>
            <a:xfrm>
              <a:off x="959876" y="3055549"/>
              <a:ext cx="217476" cy="328226"/>
              <a:chOff x="-296232" y="3492549"/>
              <a:chExt cx="211588" cy="319338"/>
            </a:xfrm>
          </p:grpSpPr>
          <p:sp>
            <p:nvSpPr>
              <p:cNvPr id="224" name="Rounded Rectangle 182">
                <a:extLst>
                  <a:ext uri="{FF2B5EF4-FFF2-40B4-BE49-F238E27FC236}">
                    <a16:creationId xmlns:a16="http://schemas.microsoft.com/office/drawing/2014/main" id="{0EB8880A-FB2E-4E6F-A25B-A2862DB6ECE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5EB8B6A3-5326-4D6D-97B3-D0820AEFA497}"/>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6" name="Rounded Rectangle 184">
                <a:extLst>
                  <a:ext uri="{FF2B5EF4-FFF2-40B4-BE49-F238E27FC236}">
                    <a16:creationId xmlns:a16="http://schemas.microsoft.com/office/drawing/2014/main" id="{6161437F-7043-4FD9-8FA8-5FDB827C294F}"/>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27" name="Group 226">
                <a:extLst>
                  <a:ext uri="{FF2B5EF4-FFF2-40B4-BE49-F238E27FC236}">
                    <a16:creationId xmlns:a16="http://schemas.microsoft.com/office/drawing/2014/main" id="{4C492B25-F5B8-4AC3-B2A3-2FA833EA9ABA}"/>
                  </a:ext>
                </a:extLst>
              </p:cNvPr>
              <p:cNvGrpSpPr/>
              <p:nvPr/>
            </p:nvGrpSpPr>
            <p:grpSpPr>
              <a:xfrm>
                <a:off x="-267082" y="3531358"/>
                <a:ext cx="152122" cy="225695"/>
                <a:chOff x="11279466" y="5630123"/>
                <a:chExt cx="137117" cy="225695"/>
              </a:xfrm>
            </p:grpSpPr>
            <p:sp>
              <p:nvSpPr>
                <p:cNvPr id="228" name="Rectangle 227">
                  <a:extLst>
                    <a:ext uri="{FF2B5EF4-FFF2-40B4-BE49-F238E27FC236}">
                      <a16:creationId xmlns:a16="http://schemas.microsoft.com/office/drawing/2014/main" id="{392558A8-AC4A-4E9B-BBBC-4ACECEC44FE1}"/>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B0610819-8272-47F7-996D-BBE2055BAE81}"/>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Rounded Rectangle 195">
                  <a:extLst>
                    <a:ext uri="{FF2B5EF4-FFF2-40B4-BE49-F238E27FC236}">
                      <a16:creationId xmlns:a16="http://schemas.microsoft.com/office/drawing/2014/main" id="{90CA2F10-443C-4930-BBD4-05CA2106EB6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1" name="Rounded Rectangle 196">
                  <a:extLst>
                    <a:ext uri="{FF2B5EF4-FFF2-40B4-BE49-F238E27FC236}">
                      <a16:creationId xmlns:a16="http://schemas.microsoft.com/office/drawing/2014/main" id="{AC633289-0716-4A92-AA30-8AB5BB94A3D4}"/>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2" name="Rounded Rectangle 197">
                  <a:extLst>
                    <a:ext uri="{FF2B5EF4-FFF2-40B4-BE49-F238E27FC236}">
                      <a16:creationId xmlns:a16="http://schemas.microsoft.com/office/drawing/2014/main" id="{4C16E334-8681-491E-9693-81B49D010A48}"/>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ounded Rectangle 198">
                  <a:extLst>
                    <a:ext uri="{FF2B5EF4-FFF2-40B4-BE49-F238E27FC236}">
                      <a16:creationId xmlns:a16="http://schemas.microsoft.com/office/drawing/2014/main" id="{D8574FFD-01F4-4C03-AA21-8E44CB8777A9}"/>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C7E6A9BC-E599-42D5-BB9D-9BC57AD49678}"/>
                </a:ext>
              </a:extLst>
            </p:cNvPr>
            <p:cNvGrpSpPr/>
            <p:nvPr/>
          </p:nvGrpSpPr>
          <p:grpSpPr>
            <a:xfrm>
              <a:off x="505834" y="3069727"/>
              <a:ext cx="408640" cy="294744"/>
              <a:chOff x="505834" y="3069727"/>
              <a:chExt cx="408640" cy="294744"/>
            </a:xfrm>
          </p:grpSpPr>
          <p:sp>
            <p:nvSpPr>
              <p:cNvPr id="217" name="Rectangle 216">
                <a:extLst>
                  <a:ext uri="{FF2B5EF4-FFF2-40B4-BE49-F238E27FC236}">
                    <a16:creationId xmlns:a16="http://schemas.microsoft.com/office/drawing/2014/main" id="{BD5CBA19-BF13-413D-8573-1CDCBB6FA2A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567C045-FF66-4EE5-A0FF-7A5D8FE7CAB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5F215503-F899-47E5-BF3E-3B56F2F6BA85}"/>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B317E7B6-7639-45A7-B6C5-23499D6EB4F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Rounded Rectangle 176">
                <a:extLst>
                  <a:ext uri="{FF2B5EF4-FFF2-40B4-BE49-F238E27FC236}">
                    <a16:creationId xmlns:a16="http://schemas.microsoft.com/office/drawing/2014/main" id="{166DA684-CE12-477C-B7E9-90D39D5AF72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2" name="Rounded Rectangle 177">
                <a:extLst>
                  <a:ext uri="{FF2B5EF4-FFF2-40B4-BE49-F238E27FC236}">
                    <a16:creationId xmlns:a16="http://schemas.microsoft.com/office/drawing/2014/main" id="{A9E0CACF-4F19-4DB0-A13E-ED4611C48DCB}"/>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3" name="Rounded Rectangle 178">
                <a:extLst>
                  <a:ext uri="{FF2B5EF4-FFF2-40B4-BE49-F238E27FC236}">
                    <a16:creationId xmlns:a16="http://schemas.microsoft.com/office/drawing/2014/main" id="{A6DE0F70-DA43-4419-A7A5-C738660C70CC}"/>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4" name="Freeform 179">
              <a:extLst>
                <a:ext uri="{FF2B5EF4-FFF2-40B4-BE49-F238E27FC236}">
                  <a16:creationId xmlns:a16="http://schemas.microsoft.com/office/drawing/2014/main" id="{7666A79A-8712-4EE1-AFCA-07FB8E01C6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4ED42CF7-32C4-4D9F-9137-1593F7DDEF12}"/>
                </a:ext>
              </a:extLst>
            </p:cNvPr>
            <p:cNvGrpSpPr/>
            <p:nvPr/>
          </p:nvGrpSpPr>
          <p:grpSpPr>
            <a:xfrm>
              <a:off x="501923" y="3414781"/>
              <a:ext cx="268776" cy="244565"/>
              <a:chOff x="501923" y="3414781"/>
              <a:chExt cx="268776" cy="244565"/>
            </a:xfrm>
          </p:grpSpPr>
          <p:sp>
            <p:nvSpPr>
              <p:cNvPr id="206" name="Rounded Rectangle 182">
                <a:extLst>
                  <a:ext uri="{FF2B5EF4-FFF2-40B4-BE49-F238E27FC236}">
                    <a16:creationId xmlns:a16="http://schemas.microsoft.com/office/drawing/2014/main" id="{170B31A6-69DE-49D8-884D-2EE678A1E218}"/>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D0D4FEFD-C14F-4A35-B98F-0A5CF49CFD5E}"/>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8" name="Rounded Rectangle 184">
                <a:extLst>
                  <a:ext uri="{FF2B5EF4-FFF2-40B4-BE49-F238E27FC236}">
                    <a16:creationId xmlns:a16="http://schemas.microsoft.com/office/drawing/2014/main" id="{430B9027-8B9D-417D-8EE8-BAFCF2F4F8E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09" name="Group 208">
                <a:extLst>
                  <a:ext uri="{FF2B5EF4-FFF2-40B4-BE49-F238E27FC236}">
                    <a16:creationId xmlns:a16="http://schemas.microsoft.com/office/drawing/2014/main" id="{69231DD8-A59C-4592-9B63-EA023DD2FC39}"/>
                  </a:ext>
                </a:extLst>
              </p:cNvPr>
              <p:cNvGrpSpPr/>
              <p:nvPr/>
            </p:nvGrpSpPr>
            <p:grpSpPr>
              <a:xfrm>
                <a:off x="518311" y="3459175"/>
                <a:ext cx="235999" cy="157484"/>
                <a:chOff x="505834" y="3069727"/>
                <a:chExt cx="408640" cy="294744"/>
              </a:xfrm>
            </p:grpSpPr>
            <p:sp>
              <p:nvSpPr>
                <p:cNvPr id="210" name="Rectangle 209">
                  <a:extLst>
                    <a:ext uri="{FF2B5EF4-FFF2-40B4-BE49-F238E27FC236}">
                      <a16:creationId xmlns:a16="http://schemas.microsoft.com/office/drawing/2014/main" id="{5773215C-E5C2-4DD7-BD6A-BBA11C21576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CE97C39-AF33-457F-978F-09420562841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586E6A9-D31C-4043-8567-7BA39C191C9F}"/>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51471BFB-38AD-43BC-AC8C-049803DFDEE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Rounded Rectangle 176">
                  <a:extLst>
                    <a:ext uri="{FF2B5EF4-FFF2-40B4-BE49-F238E27FC236}">
                      <a16:creationId xmlns:a16="http://schemas.microsoft.com/office/drawing/2014/main" id="{0B39063A-50CA-4749-9E72-86120749736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ounded Rectangle 177">
                  <a:extLst>
                    <a:ext uri="{FF2B5EF4-FFF2-40B4-BE49-F238E27FC236}">
                      <a16:creationId xmlns:a16="http://schemas.microsoft.com/office/drawing/2014/main" id="{670EDF8A-6701-45FE-AE25-887A7080089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ed Rectangle 178">
                  <a:extLst>
                    <a:ext uri="{FF2B5EF4-FFF2-40B4-BE49-F238E27FC236}">
                      <a16:creationId xmlns:a16="http://schemas.microsoft.com/office/drawing/2014/main" id="{418A5233-7D9C-4DEB-8B40-BC1FB0882E0D}"/>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5" name="Group 94">
            <a:extLst>
              <a:ext uri="{FF2B5EF4-FFF2-40B4-BE49-F238E27FC236}">
                <a16:creationId xmlns:a16="http://schemas.microsoft.com/office/drawing/2014/main" id="{61050199-095E-4D29-88E5-D9F690702607}"/>
              </a:ext>
            </a:extLst>
          </p:cNvPr>
          <p:cNvGrpSpPr/>
          <p:nvPr userDrawn="1"/>
        </p:nvGrpSpPr>
        <p:grpSpPr>
          <a:xfrm>
            <a:off x="10066155" y="3097308"/>
            <a:ext cx="1673856" cy="1322423"/>
            <a:chOff x="10066155" y="2988685"/>
            <a:chExt cx="1673856" cy="1322423"/>
          </a:xfrm>
        </p:grpSpPr>
        <p:sp>
          <p:nvSpPr>
            <p:cNvPr id="96" name="Rectangle 95">
              <a:extLst>
                <a:ext uri="{FF2B5EF4-FFF2-40B4-BE49-F238E27FC236}">
                  <a16:creationId xmlns:a16="http://schemas.microsoft.com/office/drawing/2014/main" id="{3331B289-0AF9-45D2-ACE9-5AEE6E25A924}"/>
                </a:ext>
              </a:extLst>
            </p:cNvPr>
            <p:cNvSpPr/>
            <p:nvPr/>
          </p:nvSpPr>
          <p:spPr>
            <a:xfrm>
              <a:off x="10066155" y="4077518"/>
              <a:ext cx="1673856" cy="233590"/>
            </a:xfrm>
            <a:prstGeom prst="rect">
              <a:avLst/>
            </a:prstGeom>
          </p:spPr>
          <p:txBody>
            <a:bodyPr wrap="none">
              <a:spAutoFit/>
            </a:bodyPr>
            <a:lstStyle/>
            <a:p>
              <a:pPr algn="ctr" defTabSz="932239"/>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ANALYTICAL DASHBOARDS</a:t>
              </a:r>
            </a:p>
          </p:txBody>
        </p:sp>
        <p:grpSp>
          <p:nvGrpSpPr>
            <p:cNvPr id="97" name="Group 96">
              <a:extLst>
                <a:ext uri="{FF2B5EF4-FFF2-40B4-BE49-F238E27FC236}">
                  <a16:creationId xmlns:a16="http://schemas.microsoft.com/office/drawing/2014/main" id="{942EF35A-508C-43A9-9BED-E69AE84C7BDE}"/>
                </a:ext>
              </a:extLst>
            </p:cNvPr>
            <p:cNvGrpSpPr/>
            <p:nvPr/>
          </p:nvGrpSpPr>
          <p:grpSpPr>
            <a:xfrm>
              <a:off x="10119163" y="2988685"/>
              <a:ext cx="1552845" cy="1054658"/>
              <a:chOff x="10119163" y="2988685"/>
              <a:chExt cx="1552845" cy="1054658"/>
            </a:xfrm>
          </p:grpSpPr>
          <p:sp>
            <p:nvSpPr>
              <p:cNvPr id="98" name="Freeform 793">
                <a:extLst>
                  <a:ext uri="{FF2B5EF4-FFF2-40B4-BE49-F238E27FC236}">
                    <a16:creationId xmlns:a16="http://schemas.microsoft.com/office/drawing/2014/main" id="{5F1B6CF9-7F2C-491A-AF10-0D8887CDDBDB}"/>
                  </a:ext>
                </a:extLst>
              </p:cNvPr>
              <p:cNvSpPr/>
              <p:nvPr/>
            </p:nvSpPr>
            <p:spPr bwMode="auto">
              <a:xfrm>
                <a:off x="10119163" y="3012525"/>
                <a:ext cx="1552845" cy="1030818"/>
              </a:xfrm>
              <a:custGeom>
                <a:avLst/>
                <a:gdLst>
                  <a:gd name="connsiteX0" fmla="*/ 4216982 w 8766916"/>
                  <a:gd name="connsiteY0" fmla="*/ 5580888 h 5979485"/>
                  <a:gd name="connsiteX1" fmla="*/ 4178255 w 8766916"/>
                  <a:gd name="connsiteY1" fmla="*/ 5596930 h 5979485"/>
                  <a:gd name="connsiteX2" fmla="*/ 4162214 w 8766916"/>
                  <a:gd name="connsiteY2" fmla="*/ 5635657 h 5979485"/>
                  <a:gd name="connsiteX3" fmla="*/ 4162213 w 8766916"/>
                  <a:gd name="connsiteY3" fmla="*/ 5635656 h 5979485"/>
                  <a:gd name="connsiteX4" fmla="*/ 4162213 w 8766916"/>
                  <a:gd name="connsiteY4" fmla="*/ 5635657 h 5979485"/>
                  <a:gd name="connsiteX5" fmla="*/ 4162214 w 8766916"/>
                  <a:gd name="connsiteY5" fmla="*/ 5635657 h 5979485"/>
                  <a:gd name="connsiteX6" fmla="*/ 4178255 w 8766916"/>
                  <a:gd name="connsiteY6" fmla="*/ 5674384 h 5979485"/>
                  <a:gd name="connsiteX7" fmla="*/ 4216982 w 8766916"/>
                  <a:gd name="connsiteY7" fmla="*/ 5690425 h 5979485"/>
                  <a:gd name="connsiteX8" fmla="*/ 4549934 w 8766916"/>
                  <a:gd name="connsiteY8" fmla="*/ 5690426 h 5979485"/>
                  <a:gd name="connsiteX9" fmla="*/ 4604703 w 8766916"/>
                  <a:gd name="connsiteY9" fmla="*/ 5635657 h 5979485"/>
                  <a:gd name="connsiteX10" fmla="*/ 4604704 w 8766916"/>
                  <a:gd name="connsiteY10" fmla="*/ 5635657 h 5979485"/>
                  <a:gd name="connsiteX11" fmla="*/ 4549935 w 8766916"/>
                  <a:gd name="connsiteY11" fmla="*/ 5580888 h 5979485"/>
                  <a:gd name="connsiteX12" fmla="*/ 3969048 w 8766916"/>
                  <a:gd name="connsiteY12" fmla="*/ 99945 h 5979485"/>
                  <a:gd name="connsiteX13" fmla="*/ 3930321 w 8766916"/>
                  <a:gd name="connsiteY13" fmla="*/ 115987 h 5979485"/>
                  <a:gd name="connsiteX14" fmla="*/ 3914280 w 8766916"/>
                  <a:gd name="connsiteY14" fmla="*/ 154714 h 5979485"/>
                  <a:gd name="connsiteX15" fmla="*/ 3914279 w 8766916"/>
                  <a:gd name="connsiteY15" fmla="*/ 154713 h 5979485"/>
                  <a:gd name="connsiteX16" fmla="*/ 3914279 w 8766916"/>
                  <a:gd name="connsiteY16" fmla="*/ 154714 h 5979485"/>
                  <a:gd name="connsiteX17" fmla="*/ 3914280 w 8766916"/>
                  <a:gd name="connsiteY17" fmla="*/ 154714 h 5979485"/>
                  <a:gd name="connsiteX18" fmla="*/ 3930321 w 8766916"/>
                  <a:gd name="connsiteY18" fmla="*/ 193441 h 5979485"/>
                  <a:gd name="connsiteX19" fmla="*/ 3969048 w 8766916"/>
                  <a:gd name="connsiteY19" fmla="*/ 209482 h 5979485"/>
                  <a:gd name="connsiteX20" fmla="*/ 4797868 w 8766916"/>
                  <a:gd name="connsiteY20" fmla="*/ 209483 h 5979485"/>
                  <a:gd name="connsiteX21" fmla="*/ 4852637 w 8766916"/>
                  <a:gd name="connsiteY21" fmla="*/ 154714 h 5979485"/>
                  <a:gd name="connsiteX22" fmla="*/ 4852638 w 8766916"/>
                  <a:gd name="connsiteY22" fmla="*/ 154714 h 5979485"/>
                  <a:gd name="connsiteX23" fmla="*/ 4797869 w 8766916"/>
                  <a:gd name="connsiteY23" fmla="*/ 99945 h 5979485"/>
                  <a:gd name="connsiteX24" fmla="*/ 442123 w 8766916"/>
                  <a:gd name="connsiteY24" fmla="*/ 0 h 5979485"/>
                  <a:gd name="connsiteX25" fmla="*/ 8324793 w 8766916"/>
                  <a:gd name="connsiteY25" fmla="*/ 0 h 5979485"/>
                  <a:gd name="connsiteX26" fmla="*/ 8766916 w 8766916"/>
                  <a:gd name="connsiteY26" fmla="*/ 442123 h 5979485"/>
                  <a:gd name="connsiteX27" fmla="*/ 8766916 w 8766916"/>
                  <a:gd name="connsiteY27" fmla="*/ 5537362 h 5979485"/>
                  <a:gd name="connsiteX28" fmla="*/ 8324793 w 8766916"/>
                  <a:gd name="connsiteY28" fmla="*/ 5979485 h 5979485"/>
                  <a:gd name="connsiteX29" fmla="*/ 442123 w 8766916"/>
                  <a:gd name="connsiteY29" fmla="*/ 5979485 h 5979485"/>
                  <a:gd name="connsiteX30" fmla="*/ 0 w 8766916"/>
                  <a:gd name="connsiteY30" fmla="*/ 5537362 h 5979485"/>
                  <a:gd name="connsiteX31" fmla="*/ 0 w 8766916"/>
                  <a:gd name="connsiteY31" fmla="*/ 442123 h 5979485"/>
                  <a:gd name="connsiteX32" fmla="*/ 442123 w 8766916"/>
                  <a:gd name="connsiteY32" fmla="*/ 0 h 59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6916" h="5979485">
                    <a:moveTo>
                      <a:pt x="4216982" y="5580888"/>
                    </a:moveTo>
                    <a:cubicBezTo>
                      <a:pt x="4201858" y="5580888"/>
                      <a:pt x="4188166" y="5587018"/>
                      <a:pt x="4178255" y="5596930"/>
                    </a:cubicBezTo>
                    <a:lnTo>
                      <a:pt x="4162214" y="5635657"/>
                    </a:lnTo>
                    <a:lnTo>
                      <a:pt x="4162213" y="5635656"/>
                    </a:lnTo>
                    <a:lnTo>
                      <a:pt x="4162213" y="5635657"/>
                    </a:lnTo>
                    <a:lnTo>
                      <a:pt x="4162214" y="5635657"/>
                    </a:lnTo>
                    <a:lnTo>
                      <a:pt x="4178255" y="5674384"/>
                    </a:lnTo>
                    <a:cubicBezTo>
                      <a:pt x="4188166" y="5684295"/>
                      <a:pt x="4201858" y="5690425"/>
                      <a:pt x="4216982" y="5690425"/>
                    </a:cubicBezTo>
                    <a:lnTo>
                      <a:pt x="4549934" y="5690426"/>
                    </a:lnTo>
                    <a:cubicBezTo>
                      <a:pt x="4580182" y="5690426"/>
                      <a:pt x="4604703" y="5665905"/>
                      <a:pt x="4604703" y="5635657"/>
                    </a:cubicBezTo>
                    <a:lnTo>
                      <a:pt x="4604704" y="5635657"/>
                    </a:lnTo>
                    <a:cubicBezTo>
                      <a:pt x="4604704" y="5605409"/>
                      <a:pt x="4580183" y="5580888"/>
                      <a:pt x="4549935" y="5580888"/>
                    </a:cubicBezTo>
                    <a:close/>
                    <a:moveTo>
                      <a:pt x="3969048" y="99945"/>
                    </a:moveTo>
                    <a:cubicBezTo>
                      <a:pt x="3953924" y="99945"/>
                      <a:pt x="3940232" y="106076"/>
                      <a:pt x="3930321" y="115987"/>
                    </a:cubicBezTo>
                    <a:lnTo>
                      <a:pt x="3914280" y="154714"/>
                    </a:lnTo>
                    <a:lnTo>
                      <a:pt x="3914279" y="154713"/>
                    </a:lnTo>
                    <a:lnTo>
                      <a:pt x="3914279" y="154714"/>
                    </a:lnTo>
                    <a:lnTo>
                      <a:pt x="3914280" y="154714"/>
                    </a:lnTo>
                    <a:lnTo>
                      <a:pt x="3930321" y="193441"/>
                    </a:lnTo>
                    <a:cubicBezTo>
                      <a:pt x="3940232" y="203352"/>
                      <a:pt x="3953924" y="209482"/>
                      <a:pt x="3969048" y="209482"/>
                    </a:cubicBezTo>
                    <a:lnTo>
                      <a:pt x="4797868" y="209483"/>
                    </a:lnTo>
                    <a:cubicBezTo>
                      <a:pt x="4828116" y="209483"/>
                      <a:pt x="4852637" y="184962"/>
                      <a:pt x="4852637" y="154714"/>
                    </a:cubicBezTo>
                    <a:lnTo>
                      <a:pt x="4852638" y="154714"/>
                    </a:lnTo>
                    <a:cubicBezTo>
                      <a:pt x="4852638" y="124466"/>
                      <a:pt x="4828117" y="99945"/>
                      <a:pt x="4797869" y="99945"/>
                    </a:cubicBezTo>
                    <a:close/>
                    <a:moveTo>
                      <a:pt x="442123" y="0"/>
                    </a:moveTo>
                    <a:lnTo>
                      <a:pt x="8324793" y="0"/>
                    </a:lnTo>
                    <a:cubicBezTo>
                      <a:pt x="8568971" y="0"/>
                      <a:pt x="8766916" y="197945"/>
                      <a:pt x="8766916" y="442123"/>
                    </a:cubicBezTo>
                    <a:lnTo>
                      <a:pt x="8766916" y="5537362"/>
                    </a:lnTo>
                    <a:cubicBezTo>
                      <a:pt x="8766916" y="5781540"/>
                      <a:pt x="8568971" y="5979485"/>
                      <a:pt x="8324793" y="5979485"/>
                    </a:cubicBezTo>
                    <a:lnTo>
                      <a:pt x="442123" y="5979485"/>
                    </a:lnTo>
                    <a:cubicBezTo>
                      <a:pt x="197945" y="5979485"/>
                      <a:pt x="0" y="5781540"/>
                      <a:pt x="0" y="5537362"/>
                    </a:cubicBezTo>
                    <a:lnTo>
                      <a:pt x="0" y="442123"/>
                    </a:lnTo>
                    <a:cubicBezTo>
                      <a:pt x="0" y="197945"/>
                      <a:pt x="197945" y="0"/>
                      <a:pt x="442123" y="0"/>
                    </a:cubicBezTo>
                    <a:close/>
                  </a:path>
                </a:pathLst>
              </a:cu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ounded Rectangle 794">
                <a:extLst>
                  <a:ext uri="{FF2B5EF4-FFF2-40B4-BE49-F238E27FC236}">
                    <a16:creationId xmlns:a16="http://schemas.microsoft.com/office/drawing/2014/main" id="{2F85E471-3E8C-44E2-A284-2BFC5A0F41A7}"/>
                  </a:ext>
                </a:extLst>
              </p:cNvPr>
              <p:cNvSpPr/>
              <p:nvPr/>
            </p:nvSpPr>
            <p:spPr bwMode="auto">
              <a:xfrm>
                <a:off x="10173648" y="3073293"/>
                <a:ext cx="1443873" cy="866578"/>
              </a:xfrm>
              <a:prstGeom prst="roundRect">
                <a:avLst>
                  <a:gd name="adj" fmla="val 3154"/>
                </a:avLst>
              </a:prstGeom>
              <a:solidFill>
                <a:srgbClr val="A4D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20F2EAF7-46E5-4445-87B9-C06B6B1C4DE1}"/>
                  </a:ext>
                </a:extLst>
              </p:cNvPr>
              <p:cNvGrpSpPr/>
              <p:nvPr/>
            </p:nvGrpSpPr>
            <p:grpSpPr>
              <a:xfrm>
                <a:off x="10253464" y="3568950"/>
                <a:ext cx="1264012" cy="319744"/>
                <a:chOff x="-2260600" y="-1854743"/>
                <a:chExt cx="7136246" cy="1854743"/>
              </a:xfrm>
              <a:solidFill>
                <a:schemeClr val="bg1">
                  <a:lumMod val="75000"/>
                </a:schemeClr>
              </a:solidFill>
            </p:grpSpPr>
            <p:sp>
              <p:nvSpPr>
                <p:cNvPr id="136" name="Rectangle 135">
                  <a:extLst>
                    <a:ext uri="{FF2B5EF4-FFF2-40B4-BE49-F238E27FC236}">
                      <a16:creationId xmlns:a16="http://schemas.microsoft.com/office/drawing/2014/main" id="{5D80BC19-2D80-4358-B8A9-BDF08A83A8DE}"/>
                    </a:ext>
                  </a:extLst>
                </p:cNvPr>
                <p:cNvSpPr/>
                <p:nvPr/>
              </p:nvSpPr>
              <p:spPr bwMode="auto">
                <a:xfrm>
                  <a:off x="-1574362"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39B5E4E-DDA8-4C0A-BE39-2CF905543A15}"/>
                    </a:ext>
                  </a:extLst>
                </p:cNvPr>
                <p:cNvSpPr/>
                <p:nvPr/>
              </p:nvSpPr>
              <p:spPr bwMode="auto">
                <a:xfrm>
                  <a:off x="-714156"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1A1B1A5E-0170-4385-9B42-D2DF20253917}"/>
                    </a:ext>
                  </a:extLst>
                </p:cNvPr>
                <p:cNvSpPr/>
                <p:nvPr/>
              </p:nvSpPr>
              <p:spPr bwMode="auto">
                <a:xfrm>
                  <a:off x="17023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51557B64-C056-4533-91C8-7CE8F40E24DC}"/>
                    </a:ext>
                  </a:extLst>
                </p:cNvPr>
                <p:cNvSpPr/>
                <p:nvPr/>
              </p:nvSpPr>
              <p:spPr bwMode="auto">
                <a:xfrm>
                  <a:off x="106496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30D453BA-9633-4396-9D9C-13CBB0464A1D}"/>
                    </a:ext>
                  </a:extLst>
                </p:cNvPr>
                <p:cNvSpPr/>
                <p:nvPr/>
              </p:nvSpPr>
              <p:spPr bwMode="auto">
                <a:xfrm>
                  <a:off x="1949364"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6F05E174-0FFE-46B6-8417-4B7CB1170D5C}"/>
                    </a:ext>
                  </a:extLst>
                </p:cNvPr>
                <p:cNvSpPr/>
                <p:nvPr/>
              </p:nvSpPr>
              <p:spPr bwMode="auto">
                <a:xfrm>
                  <a:off x="3710240" y="-1854743"/>
                  <a:ext cx="535215" cy="1796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061CB326-350A-418D-9F65-F8DD91AF4FAC}"/>
                    </a:ext>
                  </a:extLst>
                </p:cNvPr>
                <p:cNvSpPr/>
                <p:nvPr/>
              </p:nvSpPr>
              <p:spPr bwMode="auto">
                <a:xfrm>
                  <a:off x="-1574362" y="-1498600"/>
                  <a:ext cx="535215" cy="14986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F003C874-6D67-4E0C-B3B8-B7412C658E58}"/>
                    </a:ext>
                  </a:extLst>
                </p:cNvPr>
                <p:cNvSpPr/>
                <p:nvPr/>
              </p:nvSpPr>
              <p:spPr bwMode="auto">
                <a:xfrm>
                  <a:off x="-714156" y="-1390650"/>
                  <a:ext cx="535215" cy="13906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DF0FC263-4A6C-4FD1-A547-F288ABEF8F34}"/>
                    </a:ext>
                  </a:extLst>
                </p:cNvPr>
                <p:cNvSpPr/>
                <p:nvPr/>
              </p:nvSpPr>
              <p:spPr bwMode="auto">
                <a:xfrm>
                  <a:off x="170239" y="-1193800"/>
                  <a:ext cx="535215" cy="11938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523700FA-377C-4586-A471-A5CEF3313666}"/>
                    </a:ext>
                  </a:extLst>
                </p:cNvPr>
                <p:cNvSpPr/>
                <p:nvPr/>
              </p:nvSpPr>
              <p:spPr bwMode="auto">
                <a:xfrm>
                  <a:off x="283328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6AC27E1A-9DEF-4904-A616-D1E333398E3E}"/>
                    </a:ext>
                  </a:extLst>
                </p:cNvPr>
                <p:cNvSpPr/>
                <p:nvPr/>
              </p:nvSpPr>
              <p:spPr bwMode="auto">
                <a:xfrm>
                  <a:off x="1064969" y="-831850"/>
                  <a:ext cx="535215" cy="8318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A24128E5-24AE-49BB-A78A-61BA8374C5C4}"/>
                    </a:ext>
                  </a:extLst>
                </p:cNvPr>
                <p:cNvSpPr/>
                <p:nvPr/>
              </p:nvSpPr>
              <p:spPr bwMode="auto">
                <a:xfrm>
                  <a:off x="1949364" y="-622300"/>
                  <a:ext cx="535215" cy="6223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E3502915-AF70-4A94-917A-95429E13CE5A}"/>
                    </a:ext>
                  </a:extLst>
                </p:cNvPr>
                <p:cNvSpPr/>
                <p:nvPr/>
              </p:nvSpPr>
              <p:spPr bwMode="auto">
                <a:xfrm>
                  <a:off x="2833289" y="-434338"/>
                  <a:ext cx="535215" cy="434338"/>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4E9BE1C8-4554-4586-B6F1-60AB0292DB31}"/>
                    </a:ext>
                  </a:extLst>
                </p:cNvPr>
                <p:cNvSpPr/>
                <p:nvPr/>
              </p:nvSpPr>
              <p:spPr bwMode="auto">
                <a:xfrm>
                  <a:off x="3710240" y="-476999"/>
                  <a:ext cx="535215" cy="476999"/>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552E5BEA-6440-4251-86EF-08CEB29F23B2}"/>
                    </a:ext>
                  </a:extLst>
                </p:cNvPr>
                <p:cNvSpPr/>
                <p:nvPr/>
              </p:nvSpPr>
              <p:spPr bwMode="auto">
                <a:xfrm>
                  <a:off x="-2260600" y="-89935"/>
                  <a:ext cx="7136246" cy="899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ound Single Corner Rectangle 796">
                <a:extLst>
                  <a:ext uri="{FF2B5EF4-FFF2-40B4-BE49-F238E27FC236}">
                    <a16:creationId xmlns:a16="http://schemas.microsoft.com/office/drawing/2014/main" id="{115B90BE-CF47-460D-94B7-70C913E3AE72}"/>
                  </a:ext>
                </a:extLst>
              </p:cNvPr>
              <p:cNvSpPr/>
              <p:nvPr/>
            </p:nvSpPr>
            <p:spPr bwMode="auto">
              <a:xfrm flipH="1">
                <a:off x="10173648" y="3073293"/>
                <a:ext cx="736787" cy="406066"/>
              </a:xfrm>
              <a:prstGeom prst="round1Rect">
                <a:avLst>
                  <a:gd name="adj" fmla="val 5061"/>
                </a:avLst>
              </a:prstGeom>
              <a:solidFill>
                <a:srgbClr val="AFE5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a:extLst>
                  <a:ext uri="{FF2B5EF4-FFF2-40B4-BE49-F238E27FC236}">
                    <a16:creationId xmlns:a16="http://schemas.microsoft.com/office/drawing/2014/main" id="{964ACA17-F2E3-4AAA-B14F-F692599A59C2}"/>
                  </a:ext>
                </a:extLst>
              </p:cNvPr>
              <p:cNvGrpSpPr/>
              <p:nvPr/>
            </p:nvGrpSpPr>
            <p:grpSpPr>
              <a:xfrm>
                <a:off x="10245292" y="3124575"/>
                <a:ext cx="549720" cy="311607"/>
                <a:chOff x="-2306944" y="-4514537"/>
                <a:chExt cx="3103562" cy="1807544"/>
              </a:xfrm>
            </p:grpSpPr>
            <p:sp>
              <p:nvSpPr>
                <p:cNvPr id="117" name="Rectangle 116">
                  <a:extLst>
                    <a:ext uri="{FF2B5EF4-FFF2-40B4-BE49-F238E27FC236}">
                      <a16:creationId xmlns:a16="http://schemas.microsoft.com/office/drawing/2014/main" id="{45BCC1B1-B152-41A2-B937-4AC3164D9897}"/>
                    </a:ext>
                  </a:extLst>
                </p:cNvPr>
                <p:cNvSpPr/>
                <p:nvPr/>
              </p:nvSpPr>
              <p:spPr bwMode="auto">
                <a:xfrm rot="7607389">
                  <a:off x="-2126709" y="-3420315"/>
                  <a:ext cx="82296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576E6198-D317-4007-9ECE-BD93DDF24361}"/>
                    </a:ext>
                  </a:extLst>
                </p:cNvPr>
                <p:cNvGrpSpPr/>
                <p:nvPr/>
              </p:nvGrpSpPr>
              <p:grpSpPr>
                <a:xfrm>
                  <a:off x="-1734540" y="-3948849"/>
                  <a:ext cx="522022" cy="522022"/>
                  <a:chOff x="-2295617" y="-3234179"/>
                  <a:chExt cx="522022" cy="522022"/>
                </a:xfrm>
              </p:grpSpPr>
              <p:sp>
                <p:nvSpPr>
                  <p:cNvPr id="134" name="Oval 133">
                    <a:extLst>
                      <a:ext uri="{FF2B5EF4-FFF2-40B4-BE49-F238E27FC236}">
                        <a16:creationId xmlns:a16="http://schemas.microsoft.com/office/drawing/2014/main" id="{E034A770-0442-4081-82CD-74F179D1DFA2}"/>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a:extLst>
                      <a:ext uri="{FF2B5EF4-FFF2-40B4-BE49-F238E27FC236}">
                        <a16:creationId xmlns:a16="http://schemas.microsoft.com/office/drawing/2014/main" id="{9FDE4DF4-2C8D-4650-8111-4CDD84280BB8}"/>
                      </a:ext>
                    </a:extLst>
                  </p:cNvPr>
                  <p:cNvSpPr/>
                  <p:nvPr/>
                </p:nvSpPr>
                <p:spPr bwMode="auto">
                  <a:xfrm>
                    <a:off x="-2170216" y="-3108778"/>
                    <a:ext cx="271220" cy="271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4FFD3C56-6394-461D-AFE9-4BA3E9A9AA81}"/>
                    </a:ext>
                  </a:extLst>
                </p:cNvPr>
                <p:cNvSpPr/>
                <p:nvPr/>
              </p:nvSpPr>
              <p:spPr bwMode="auto">
                <a:xfrm rot="7275383">
                  <a:off x="-1222158" y="-3724309"/>
                  <a:ext cx="118872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014A79FB-F01B-4586-B7EF-2F8D1964E56F}"/>
                    </a:ext>
                  </a:extLst>
                </p:cNvPr>
                <p:cNvSpPr/>
                <p:nvPr/>
              </p:nvSpPr>
              <p:spPr bwMode="auto">
                <a:xfrm rot="3363411">
                  <a:off x="-590597" y="-3622579"/>
                  <a:ext cx="146304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8CC7388C-6B05-4F3C-8C4D-609E4B5098B5}"/>
                    </a:ext>
                  </a:extLst>
                </p:cNvPr>
                <p:cNvGrpSpPr/>
                <p:nvPr/>
              </p:nvGrpSpPr>
              <p:grpSpPr>
                <a:xfrm>
                  <a:off x="-2306944" y="-3280741"/>
                  <a:ext cx="522022" cy="522022"/>
                  <a:chOff x="-2295617" y="-3234179"/>
                  <a:chExt cx="522022" cy="522022"/>
                </a:xfrm>
              </p:grpSpPr>
              <p:sp>
                <p:nvSpPr>
                  <p:cNvPr id="132" name="Oval 131">
                    <a:extLst>
                      <a:ext uri="{FF2B5EF4-FFF2-40B4-BE49-F238E27FC236}">
                        <a16:creationId xmlns:a16="http://schemas.microsoft.com/office/drawing/2014/main" id="{923BE5E8-5196-49D9-BAE6-A208302A4074}"/>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CC7173B6-375A-47D6-8D23-F12B6153B303}"/>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0B8C6F41-A415-4EC8-91DB-D75066965D45}"/>
                    </a:ext>
                  </a:extLst>
                </p:cNvPr>
                <p:cNvGrpSpPr/>
                <p:nvPr/>
              </p:nvGrpSpPr>
              <p:grpSpPr>
                <a:xfrm>
                  <a:off x="-1149818" y="-3552228"/>
                  <a:ext cx="522022" cy="522022"/>
                  <a:chOff x="-2295617" y="-3234179"/>
                  <a:chExt cx="522022" cy="522022"/>
                </a:xfrm>
              </p:grpSpPr>
              <p:sp>
                <p:nvSpPr>
                  <p:cNvPr id="130" name="Oval 129">
                    <a:extLst>
                      <a:ext uri="{FF2B5EF4-FFF2-40B4-BE49-F238E27FC236}">
                        <a16:creationId xmlns:a16="http://schemas.microsoft.com/office/drawing/2014/main" id="{847B19BC-45EC-4EA8-938D-895D7B35A9A9}"/>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362093D8-0E95-44EA-BDAA-91739B80B655}"/>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72C01957-EE03-423E-BD95-1FA75DEDFA1B}"/>
                    </a:ext>
                  </a:extLst>
                </p:cNvPr>
                <p:cNvGrpSpPr/>
                <p:nvPr/>
              </p:nvGrpSpPr>
              <p:grpSpPr>
                <a:xfrm>
                  <a:off x="-564028" y="-4514537"/>
                  <a:ext cx="522022" cy="522022"/>
                  <a:chOff x="-2295617" y="-3234179"/>
                  <a:chExt cx="522022" cy="522022"/>
                </a:xfrm>
              </p:grpSpPr>
              <p:sp>
                <p:nvSpPr>
                  <p:cNvPr id="128" name="Oval 127">
                    <a:extLst>
                      <a:ext uri="{FF2B5EF4-FFF2-40B4-BE49-F238E27FC236}">
                        <a16:creationId xmlns:a16="http://schemas.microsoft.com/office/drawing/2014/main" id="{4105E069-1B44-449B-AEC2-D626DD68D676}"/>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24B4F906-0ABE-4798-B1AC-9BAAF0E4F942}"/>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4E462EEC-C453-4392-AC7C-FAAD124134BA}"/>
                    </a:ext>
                  </a:extLst>
                </p:cNvPr>
                <p:cNvGrpSpPr/>
                <p:nvPr/>
              </p:nvGrpSpPr>
              <p:grpSpPr>
                <a:xfrm>
                  <a:off x="274596" y="-3229015"/>
                  <a:ext cx="522022" cy="522022"/>
                  <a:chOff x="-2295617" y="-3234179"/>
                  <a:chExt cx="522022" cy="522022"/>
                </a:xfrm>
              </p:grpSpPr>
              <p:sp>
                <p:nvSpPr>
                  <p:cNvPr id="126" name="Oval 125">
                    <a:extLst>
                      <a:ext uri="{FF2B5EF4-FFF2-40B4-BE49-F238E27FC236}">
                        <a16:creationId xmlns:a16="http://schemas.microsoft.com/office/drawing/2014/main" id="{25D74D98-3ACB-4C9D-8CB9-5071F7DFD96B}"/>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id="{F1D7CF11-F5AF-4013-A85F-C2A1CA67A121}"/>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54CCD40C-6A08-40B3-953A-B1196A9F773D}"/>
                    </a:ext>
                  </a:extLst>
                </p:cNvPr>
                <p:cNvSpPr/>
                <p:nvPr/>
              </p:nvSpPr>
              <p:spPr bwMode="auto">
                <a:xfrm rot="2257840">
                  <a:off x="-1579614" y="-3506503"/>
                  <a:ext cx="822960" cy="61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Round Single Corner Rectangle 798">
                <a:extLst>
                  <a:ext uri="{FF2B5EF4-FFF2-40B4-BE49-F238E27FC236}">
                    <a16:creationId xmlns:a16="http://schemas.microsoft.com/office/drawing/2014/main" id="{EFA1969D-805D-4E4C-A78B-D9B13B6DCBFB}"/>
                  </a:ext>
                </a:extLst>
              </p:cNvPr>
              <p:cNvSpPr/>
              <p:nvPr/>
            </p:nvSpPr>
            <p:spPr bwMode="auto">
              <a:xfrm>
                <a:off x="10883518" y="3073293"/>
                <a:ext cx="736787" cy="406066"/>
              </a:xfrm>
              <a:prstGeom prst="round1Rect">
                <a:avLst>
                  <a:gd name="adj" fmla="val 5061"/>
                </a:avLst>
              </a:prstGeom>
              <a:solidFill>
                <a:srgbClr val="6BC6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1469488-6B94-49D2-8848-F43703A55A36}"/>
                  </a:ext>
                </a:extLst>
              </p:cNvPr>
              <p:cNvGrpSpPr/>
              <p:nvPr/>
            </p:nvGrpSpPr>
            <p:grpSpPr>
              <a:xfrm>
                <a:off x="11004109" y="3155891"/>
                <a:ext cx="527713" cy="249755"/>
                <a:chOff x="-161511" y="-2348664"/>
                <a:chExt cx="2979313" cy="1448760"/>
              </a:xfrm>
            </p:grpSpPr>
            <p:sp>
              <p:nvSpPr>
                <p:cNvPr id="107" name="Rectangle 106">
                  <a:extLst>
                    <a:ext uri="{FF2B5EF4-FFF2-40B4-BE49-F238E27FC236}">
                      <a16:creationId xmlns:a16="http://schemas.microsoft.com/office/drawing/2014/main" id="{6A70B2B3-C40A-435A-AA4B-156AE589B5C5}"/>
                    </a:ext>
                  </a:extLst>
                </p:cNvPr>
                <p:cNvSpPr/>
                <p:nvPr/>
              </p:nvSpPr>
              <p:spPr bwMode="auto">
                <a:xfrm>
                  <a:off x="-161511" y="-2348664"/>
                  <a:ext cx="107110" cy="1448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C9426C1-1431-4312-9438-8281953E0394}"/>
                    </a:ext>
                  </a:extLst>
                </p:cNvPr>
                <p:cNvSpPr/>
                <p:nvPr/>
              </p:nvSpPr>
              <p:spPr bwMode="auto">
                <a:xfrm>
                  <a:off x="377332" y="-2223972"/>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56E53E4-D60B-4C15-9B80-44C72D2BFD8E}"/>
                    </a:ext>
                  </a:extLst>
                </p:cNvPr>
                <p:cNvSpPr/>
                <p:nvPr/>
              </p:nvSpPr>
              <p:spPr bwMode="auto">
                <a:xfrm>
                  <a:off x="-54401" y="-2120011"/>
                  <a:ext cx="511603"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02C847C4-C3B9-4A6F-994C-903782423829}"/>
                    </a:ext>
                  </a:extLst>
                </p:cNvPr>
                <p:cNvSpPr/>
                <p:nvPr/>
              </p:nvSpPr>
              <p:spPr bwMode="auto">
                <a:xfrm>
                  <a:off x="531802" y="-2107966"/>
                  <a:ext cx="228600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C5883DEC-B432-4FB5-8B15-2B1379508C0F}"/>
                    </a:ext>
                  </a:extLst>
                </p:cNvPr>
                <p:cNvSpPr/>
                <p:nvPr/>
              </p:nvSpPr>
              <p:spPr bwMode="auto">
                <a:xfrm>
                  <a:off x="1202549" y="-1735369"/>
                  <a:ext cx="1615253"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440AD491-1457-4EC7-A540-0C1B3C90A8DA}"/>
                    </a:ext>
                  </a:extLst>
                </p:cNvPr>
                <p:cNvSpPr/>
                <p:nvPr/>
              </p:nvSpPr>
              <p:spPr bwMode="auto">
                <a:xfrm>
                  <a:off x="1171882" y="-1326710"/>
                  <a:ext cx="164592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502C7BE9-83CA-4F3A-ADD2-13331D52FB6E}"/>
                    </a:ext>
                  </a:extLst>
                </p:cNvPr>
                <p:cNvSpPr/>
                <p:nvPr/>
              </p:nvSpPr>
              <p:spPr bwMode="auto">
                <a:xfrm>
                  <a:off x="1517968" y="-1829244"/>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8F56C747-D242-4BA0-899A-C00487F7D0B8}"/>
                    </a:ext>
                  </a:extLst>
                </p:cNvPr>
                <p:cNvSpPr/>
                <p:nvPr/>
              </p:nvSpPr>
              <p:spPr bwMode="auto">
                <a:xfrm>
                  <a:off x="1130910" y="-1420589"/>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59E8C364-9CC0-4D7B-B627-327E47EE0874}"/>
                    </a:ext>
                  </a:extLst>
                </p:cNvPr>
                <p:cNvSpPr/>
                <p:nvPr/>
              </p:nvSpPr>
              <p:spPr bwMode="auto">
                <a:xfrm>
                  <a:off x="-54406" y="-1725283"/>
                  <a:ext cx="1615254"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ECE0B05C-1B87-463C-8EF2-CC21709F9FFA}"/>
                    </a:ext>
                  </a:extLst>
                </p:cNvPr>
                <p:cNvSpPr/>
                <p:nvPr/>
              </p:nvSpPr>
              <p:spPr bwMode="auto">
                <a:xfrm>
                  <a:off x="-54406" y="-1316622"/>
                  <a:ext cx="1229189"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5" name="Freeform 800">
                <a:extLst>
                  <a:ext uri="{FF2B5EF4-FFF2-40B4-BE49-F238E27FC236}">
                    <a16:creationId xmlns:a16="http://schemas.microsoft.com/office/drawing/2014/main" id="{69A4DAB9-8349-4267-B439-7037C835E490}"/>
                  </a:ext>
                </a:extLst>
              </p:cNvPr>
              <p:cNvSpPr/>
              <p:nvPr/>
            </p:nvSpPr>
            <p:spPr bwMode="auto">
              <a:xfrm>
                <a:off x="10650474" y="2988685"/>
                <a:ext cx="1013170" cy="990884"/>
              </a:xfrm>
              <a:custGeom>
                <a:avLst/>
                <a:gdLst>
                  <a:gd name="connsiteX0" fmla="*/ 5876818 w 5969286"/>
                  <a:gd name="connsiteY0" fmla="*/ 5876818 h 5876818"/>
                  <a:gd name="connsiteX1" fmla="*/ 0 w 5969286"/>
                  <a:gd name="connsiteY1" fmla="*/ 0 h 5876818"/>
                  <a:gd name="connsiteX2" fmla="*/ 1839075 w 5969286"/>
                  <a:gd name="connsiteY2" fmla="*/ 0 h 5876818"/>
                  <a:gd name="connsiteX3" fmla="*/ 5969286 w 5969286"/>
                  <a:gd name="connsiteY3" fmla="*/ 4212404 h 5876818"/>
                  <a:gd name="connsiteX4" fmla="*/ 5876818 w 5969286"/>
                  <a:gd name="connsiteY4" fmla="*/ 5876818 h 5876818"/>
                  <a:gd name="connsiteX0" fmla="*/ 5804898 w 5969286"/>
                  <a:gd name="connsiteY0" fmla="*/ 5907641 h 5907641"/>
                  <a:gd name="connsiteX1" fmla="*/ 0 w 5969286"/>
                  <a:gd name="connsiteY1" fmla="*/ 0 h 5907641"/>
                  <a:gd name="connsiteX2" fmla="*/ 1839075 w 5969286"/>
                  <a:gd name="connsiteY2" fmla="*/ 0 h 5907641"/>
                  <a:gd name="connsiteX3" fmla="*/ 5969286 w 5969286"/>
                  <a:gd name="connsiteY3" fmla="*/ 4212404 h 5907641"/>
                  <a:gd name="connsiteX4" fmla="*/ 5804898 w 5969286"/>
                  <a:gd name="connsiteY4" fmla="*/ 5907641 h 5907641"/>
                  <a:gd name="connsiteX0" fmla="*/ 5804898 w 5804898"/>
                  <a:gd name="connsiteY0" fmla="*/ 5907641 h 5907641"/>
                  <a:gd name="connsiteX1" fmla="*/ 0 w 5804898"/>
                  <a:gd name="connsiteY1" fmla="*/ 0 h 5907641"/>
                  <a:gd name="connsiteX2" fmla="*/ 1839075 w 5804898"/>
                  <a:gd name="connsiteY2" fmla="*/ 0 h 5907641"/>
                  <a:gd name="connsiteX3" fmla="*/ 5767673 w 5804898"/>
                  <a:gd name="connsiteY3" fmla="*/ 4036191 h 5907641"/>
                  <a:gd name="connsiteX4" fmla="*/ 5804898 w 5804898"/>
                  <a:gd name="connsiteY4" fmla="*/ 5907641 h 5907641"/>
                  <a:gd name="connsiteX0" fmla="*/ 5769973 w 5769973"/>
                  <a:gd name="connsiteY0" fmla="*/ 5823504 h 5823504"/>
                  <a:gd name="connsiteX1" fmla="*/ 0 w 5769973"/>
                  <a:gd name="connsiteY1" fmla="*/ 0 h 5823504"/>
                  <a:gd name="connsiteX2" fmla="*/ 1839075 w 5769973"/>
                  <a:gd name="connsiteY2" fmla="*/ 0 h 5823504"/>
                  <a:gd name="connsiteX3" fmla="*/ 5767673 w 5769973"/>
                  <a:gd name="connsiteY3" fmla="*/ 4036191 h 5823504"/>
                  <a:gd name="connsiteX4" fmla="*/ 5769973 w 5769973"/>
                  <a:gd name="connsiteY4" fmla="*/ 5823504 h 5823504"/>
                  <a:gd name="connsiteX0" fmla="*/ 5769973 w 5769973"/>
                  <a:gd name="connsiteY0" fmla="*/ 5823504 h 5823504"/>
                  <a:gd name="connsiteX1" fmla="*/ 0 w 5769973"/>
                  <a:gd name="connsiteY1" fmla="*/ 0 h 5823504"/>
                  <a:gd name="connsiteX2" fmla="*/ 1908299 w 5769973"/>
                  <a:gd name="connsiteY2" fmla="*/ 77273 h 5823504"/>
                  <a:gd name="connsiteX3" fmla="*/ 5767673 w 5769973"/>
                  <a:gd name="connsiteY3" fmla="*/ 4036191 h 5823504"/>
                  <a:gd name="connsiteX4" fmla="*/ 5769973 w 5769973"/>
                  <a:gd name="connsiteY4" fmla="*/ 5823504 h 5823504"/>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068" h="5747841">
                    <a:moveTo>
                      <a:pt x="5720068" y="5747841"/>
                    </a:moveTo>
                    <a:lnTo>
                      <a:pt x="0" y="0"/>
                    </a:lnTo>
                    <a:lnTo>
                      <a:pt x="1858394" y="1610"/>
                    </a:lnTo>
                    <a:lnTo>
                      <a:pt x="5717768" y="3960528"/>
                    </a:lnTo>
                    <a:cubicBezTo>
                      <a:pt x="5718535" y="4556299"/>
                      <a:pt x="5719301" y="5152070"/>
                      <a:pt x="5720068" y="5747841"/>
                    </a:cubicBez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801">
                <a:extLst>
                  <a:ext uri="{FF2B5EF4-FFF2-40B4-BE49-F238E27FC236}">
                    <a16:creationId xmlns:a16="http://schemas.microsoft.com/office/drawing/2014/main" id="{92385BA7-E54C-48BD-944D-F8EA987AA9B8}"/>
                  </a:ext>
                </a:extLst>
              </p:cNvPr>
              <p:cNvSpPr/>
              <p:nvPr/>
            </p:nvSpPr>
            <p:spPr bwMode="auto">
              <a:xfrm>
                <a:off x="11084825" y="3012583"/>
                <a:ext cx="587165" cy="586880"/>
              </a:xfrm>
              <a:custGeom>
                <a:avLst/>
                <a:gdLst>
                  <a:gd name="connsiteX0" fmla="*/ 0 w 3493213"/>
                  <a:gd name="connsiteY0" fmla="*/ 30823 h 3616504"/>
                  <a:gd name="connsiteX1" fmla="*/ 3493213 w 3493213"/>
                  <a:gd name="connsiteY1" fmla="*/ 3616504 h 3616504"/>
                  <a:gd name="connsiteX2" fmla="*/ 3493213 w 3493213"/>
                  <a:gd name="connsiteY2" fmla="*/ 2825393 h 3616504"/>
                  <a:gd name="connsiteX3" fmla="*/ 667820 w 3493213"/>
                  <a:gd name="connsiteY3" fmla="*/ 0 h 3616504"/>
                  <a:gd name="connsiteX4" fmla="*/ 0 w 3493213"/>
                  <a:gd name="connsiteY4" fmla="*/ 30823 h 3616504"/>
                  <a:gd name="connsiteX0" fmla="*/ 0 w 3493213"/>
                  <a:gd name="connsiteY0" fmla="*/ 30823 h 3616504"/>
                  <a:gd name="connsiteX1" fmla="*/ 3493213 w 3493213"/>
                  <a:gd name="connsiteY1" fmla="*/ 3616504 h 3616504"/>
                  <a:gd name="connsiteX2" fmla="*/ 3345575 w 3493213"/>
                  <a:gd name="connsiteY2" fmla="*/ 2820631 h 3616504"/>
                  <a:gd name="connsiteX3" fmla="*/ 667820 w 3493213"/>
                  <a:gd name="connsiteY3" fmla="*/ 0 h 3616504"/>
                  <a:gd name="connsiteX4" fmla="*/ 0 w 3493213"/>
                  <a:gd name="connsiteY4" fmla="*/ 30823 h 3616504"/>
                  <a:gd name="connsiteX0" fmla="*/ 0 w 3345575"/>
                  <a:gd name="connsiteY0" fmla="*/ 30823 h 3462516"/>
                  <a:gd name="connsiteX1" fmla="*/ 3345575 w 3345575"/>
                  <a:gd name="connsiteY1" fmla="*/ 3462516 h 3462516"/>
                  <a:gd name="connsiteX2" fmla="*/ 3345575 w 3345575"/>
                  <a:gd name="connsiteY2" fmla="*/ 2820631 h 3462516"/>
                  <a:gd name="connsiteX3" fmla="*/ 667820 w 3345575"/>
                  <a:gd name="connsiteY3" fmla="*/ 0 h 3462516"/>
                  <a:gd name="connsiteX4" fmla="*/ 0 w 3345575"/>
                  <a:gd name="connsiteY4" fmla="*/ 30823 h 3462516"/>
                  <a:gd name="connsiteX0" fmla="*/ 0 w 3347162"/>
                  <a:gd name="connsiteY0" fmla="*/ 30823 h 3462516"/>
                  <a:gd name="connsiteX1" fmla="*/ 3345575 w 3347162"/>
                  <a:gd name="connsiteY1" fmla="*/ 3462516 h 3462516"/>
                  <a:gd name="connsiteX2" fmla="*/ 3347162 w 3347162"/>
                  <a:gd name="connsiteY2" fmla="*/ 2823806 h 3462516"/>
                  <a:gd name="connsiteX3" fmla="*/ 667820 w 3347162"/>
                  <a:gd name="connsiteY3" fmla="*/ 0 h 3462516"/>
                  <a:gd name="connsiteX4" fmla="*/ 0 w 3347162"/>
                  <a:gd name="connsiteY4" fmla="*/ 30823 h 3462516"/>
                  <a:gd name="connsiteX0" fmla="*/ 0 w 3308525"/>
                  <a:gd name="connsiteY0" fmla="*/ 64630 h 3462516"/>
                  <a:gd name="connsiteX1" fmla="*/ 3306938 w 3308525"/>
                  <a:gd name="connsiteY1" fmla="*/ 3462516 h 3462516"/>
                  <a:gd name="connsiteX2" fmla="*/ 3308525 w 3308525"/>
                  <a:gd name="connsiteY2" fmla="*/ 2823806 h 3462516"/>
                  <a:gd name="connsiteX3" fmla="*/ 629183 w 3308525"/>
                  <a:gd name="connsiteY3" fmla="*/ 0 h 3462516"/>
                  <a:gd name="connsiteX4" fmla="*/ 0 w 3308525"/>
                  <a:gd name="connsiteY4" fmla="*/ 64630 h 3462516"/>
                  <a:gd name="connsiteX0" fmla="*/ 0 w 3308525"/>
                  <a:gd name="connsiteY0" fmla="*/ 5065 h 3402951"/>
                  <a:gd name="connsiteX1" fmla="*/ 3306938 w 3308525"/>
                  <a:gd name="connsiteY1" fmla="*/ 3402951 h 3402951"/>
                  <a:gd name="connsiteX2" fmla="*/ 3308525 w 3308525"/>
                  <a:gd name="connsiteY2" fmla="*/ 2764241 h 3402951"/>
                  <a:gd name="connsiteX3" fmla="*/ 672650 w 3308525"/>
                  <a:gd name="connsiteY3" fmla="*/ 0 h 3402951"/>
                  <a:gd name="connsiteX4" fmla="*/ 0 w 3308525"/>
                  <a:gd name="connsiteY4" fmla="*/ 5065 h 3402951"/>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4325"/>
                  <a:gd name="connsiteX1" fmla="*/ 3313377 w 3314964"/>
                  <a:gd name="connsiteY1" fmla="*/ 3404325 h 3404325"/>
                  <a:gd name="connsiteX2" fmla="*/ 3314964 w 3314964"/>
                  <a:gd name="connsiteY2" fmla="*/ 2765615 h 3404325"/>
                  <a:gd name="connsiteX3" fmla="*/ 679089 w 3314964"/>
                  <a:gd name="connsiteY3" fmla="*/ 1374 h 3404325"/>
                  <a:gd name="connsiteX4" fmla="*/ 0 w 3314964"/>
                  <a:gd name="connsiteY4" fmla="*/ 0 h 340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964" h="3404325">
                    <a:moveTo>
                      <a:pt x="0" y="0"/>
                    </a:moveTo>
                    <a:lnTo>
                      <a:pt x="3313377" y="3404325"/>
                    </a:lnTo>
                    <a:lnTo>
                      <a:pt x="3314964" y="2765615"/>
                    </a:lnTo>
                    <a:lnTo>
                      <a:pt x="679089" y="1374"/>
                    </a:ln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274369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 Title | Sub un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974727"/>
            <a:ext cx="11656060" cy="433965"/>
          </a:xfrm>
        </p:spPr>
        <p:txBody>
          <a:bodyPr/>
          <a:lstStyle>
            <a:lvl1pPr>
              <a:defRPr sz="1800">
                <a:latin typeface="+mn-lt"/>
              </a:defRPr>
            </a:lvl1pPr>
          </a:lstStyle>
          <a:p>
            <a:pPr lvl="0"/>
            <a:r>
              <a:rPr lang="en-US"/>
              <a:t>Subhead 18 </a:t>
            </a:r>
            <a:r>
              <a:rPr lang="en-US" err="1"/>
              <a:t>pt</a:t>
            </a:r>
            <a:endParaRPr lang="en-US"/>
          </a:p>
        </p:txBody>
      </p:sp>
      <p:sp>
        <p:nvSpPr>
          <p:cNvPr id="2" name="Title 1">
            <a:extLst>
              <a:ext uri="{FF2B5EF4-FFF2-40B4-BE49-F238E27FC236}">
                <a16:creationId xmlns:a16="http://schemas.microsoft.com/office/drawing/2014/main" id="{D87E2950-3660-4730-B686-DD2DB530C0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8672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 Title | Sub un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AF3EF9-4AAF-4D6E-9790-89A145C8F7F3}"/>
              </a:ext>
            </a:extLst>
          </p:cNvPr>
          <p:cNvSpPr/>
          <p:nvPr userDrawn="1"/>
        </p:nvSpPr>
        <p:spPr bwMode="auto">
          <a:xfrm>
            <a:off x="1729" y="1400500"/>
            <a:ext cx="12188542" cy="5457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0" tIns="329090" rIns="146263" bIns="146263" numCol="1" spcCol="0" rtlCol="0" fromWordArt="0" anchor="t" anchorCtr="0" forceAA="0" compatLnSpc="1">
            <a:prstTxWarp prst="textNoShape">
              <a:avLst/>
            </a:prstTxWarp>
            <a:noAutofit/>
          </a:bodyPr>
          <a:lstStyle/>
          <a:p>
            <a:pPr marL="0" lvl="1" defTabSz="913841">
              <a:lnSpc>
                <a:spcPct val="90000"/>
              </a:lnSpc>
              <a:spcAft>
                <a:spcPts val="600"/>
              </a:spcAft>
              <a:buSzPct val="90000"/>
            </a:pPr>
            <a:endParaRPr lang="en-US" sz="2800">
              <a:solidFill>
                <a:schemeClr val="bg1"/>
              </a:solidFill>
              <a:latin typeface="+mj-lt"/>
              <a:cs typeface="Segoe UI Semilight" panose="020B0402040204020203" pitchFamily="34" charset="0"/>
            </a:endParaRP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418423" y="1493719"/>
            <a:ext cx="11506658" cy="506972"/>
          </a:xfrm>
        </p:spPr>
        <p:txBody>
          <a:bodyPr/>
          <a:lstStyle>
            <a:lvl1pPr marL="0" indent="0">
              <a:buNone/>
              <a:defRPr sz="2353">
                <a:solidFill>
                  <a:schemeClr val="bg1"/>
                </a:solidFill>
                <a:latin typeface="+mn-lt"/>
              </a:defRPr>
            </a:lvl1pPr>
          </a:lstStyle>
          <a:p>
            <a:pPr lvl="0"/>
            <a:r>
              <a:rPr lang="en-US"/>
              <a:t>Subhead 24 </a:t>
            </a:r>
            <a:r>
              <a:rPr lang="en-US" err="1"/>
              <a:t>pt</a:t>
            </a:r>
            <a:endParaRPr lang="en-US"/>
          </a:p>
        </p:txBody>
      </p:sp>
      <p:sp>
        <p:nvSpPr>
          <p:cNvPr id="2" name="Title 1">
            <a:extLst>
              <a:ext uri="{FF2B5EF4-FFF2-40B4-BE49-F238E27FC236}">
                <a16:creationId xmlns:a16="http://schemas.microsoft.com/office/drawing/2014/main" id="{D87E2950-3660-4730-B686-DD2DB530C03C}"/>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E7C5702-DFD1-41D2-9BE1-598398AF4F17}"/>
              </a:ext>
            </a:extLst>
          </p:cNvPr>
          <p:cNvSpPr/>
          <p:nvPr userDrawn="1"/>
        </p:nvSpPr>
        <p:spPr bwMode="auto">
          <a:xfrm>
            <a:off x="-16366" y="2093908"/>
            <a:ext cx="12188542" cy="47925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31204672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duct Intro - No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2950-3660-4730-B686-DD2DB530C03C}"/>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7DC9EA39-EBD6-453B-B5F2-CD88B337CB27}"/>
              </a:ext>
            </a:extLst>
          </p:cNvPr>
          <p:cNvSpPr/>
          <p:nvPr userDrawn="1"/>
        </p:nvSpPr>
        <p:spPr bwMode="auto">
          <a:xfrm>
            <a:off x="1729" y="1400500"/>
            <a:ext cx="12188542" cy="54570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0" tIns="329090" rIns="146263" bIns="146263" numCol="1" spcCol="0" rtlCol="0" fromWordArt="0" anchor="t" anchorCtr="0" forceAA="0" compatLnSpc="1">
            <a:prstTxWarp prst="textNoShape">
              <a:avLst/>
            </a:prstTxWarp>
            <a:noAutofit/>
          </a:bodyPr>
          <a:lstStyle/>
          <a:p>
            <a:pPr marL="0" lvl="1" defTabSz="913841">
              <a:lnSpc>
                <a:spcPct val="90000"/>
              </a:lnSpc>
              <a:spcAft>
                <a:spcPts val="600"/>
              </a:spcAft>
              <a:buSzPct val="90000"/>
            </a:pPr>
            <a:endParaRPr lang="en-US" sz="2800">
              <a:solidFill>
                <a:schemeClr val="bg1"/>
              </a:solidFill>
              <a:latin typeface="+mj-lt"/>
              <a:cs typeface="Segoe UI Semilight" panose="020B0402040204020203" pitchFamily="34" charset="0"/>
            </a:endParaRPr>
          </a:p>
        </p:txBody>
      </p:sp>
      <p:sp>
        <p:nvSpPr>
          <p:cNvPr id="6" name="Rectangle 5">
            <a:extLst>
              <a:ext uri="{FF2B5EF4-FFF2-40B4-BE49-F238E27FC236}">
                <a16:creationId xmlns:a16="http://schemas.microsoft.com/office/drawing/2014/main" id="{D262C8DD-38CB-47F2-9527-07255E33A82B}"/>
              </a:ext>
            </a:extLst>
          </p:cNvPr>
          <p:cNvSpPr/>
          <p:nvPr userDrawn="1"/>
        </p:nvSpPr>
        <p:spPr bwMode="auto">
          <a:xfrm>
            <a:off x="3458" y="1488512"/>
            <a:ext cx="12188542" cy="53710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2400">
                <a:gradFill>
                  <a:gsLst>
                    <a:gs pos="0">
                      <a:srgbClr val="FFFFFF"/>
                    </a:gs>
                    <a:gs pos="100000">
                      <a:srgbClr val="FFFFFF"/>
                    </a:gs>
                  </a:gsLst>
                  <a:lin ang="5400000" scaled="0"/>
                </a:gradFill>
                <a:cs typeface="Segoe UI" pitchFamily="34" charset="0"/>
              </a:rPr>
              <a:t>https://aka.ms/blob-vs-adls</a:t>
            </a:r>
          </a:p>
        </p:txBody>
      </p:sp>
    </p:spTree>
    <p:extLst>
      <p:ext uri="{BB962C8B-B14F-4D97-AF65-F5344CB8AC3E}">
        <p14:creationId xmlns:p14="http://schemas.microsoft.com/office/powerpoint/2010/main" val="25125844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grpSp>
        <p:nvGrpSpPr>
          <p:cNvPr id="139" name="Group 138">
            <a:extLst>
              <a:ext uri="{FF2B5EF4-FFF2-40B4-BE49-F238E27FC236}">
                <a16:creationId xmlns:a16="http://schemas.microsoft.com/office/drawing/2014/main" id="{F8864308-EDF4-4F6F-82A0-019C4075B48C}"/>
              </a:ext>
            </a:extLst>
          </p:cNvPr>
          <p:cNvGrpSpPr/>
          <p:nvPr userDrawn="1"/>
        </p:nvGrpSpPr>
        <p:grpSpPr>
          <a:xfrm>
            <a:off x="10066155" y="3097308"/>
            <a:ext cx="1673856" cy="1322423"/>
            <a:chOff x="10066155" y="2988685"/>
            <a:chExt cx="1673856" cy="1322423"/>
          </a:xfrm>
        </p:grpSpPr>
        <p:sp>
          <p:nvSpPr>
            <p:cNvPr id="140" name="Rectangle 139">
              <a:extLst>
                <a:ext uri="{FF2B5EF4-FFF2-40B4-BE49-F238E27FC236}">
                  <a16:creationId xmlns:a16="http://schemas.microsoft.com/office/drawing/2014/main" id="{A736D8CC-D9CD-45A0-9127-77E26519AE29}"/>
                </a:ext>
              </a:extLst>
            </p:cNvPr>
            <p:cNvSpPr/>
            <p:nvPr/>
          </p:nvSpPr>
          <p:spPr>
            <a:xfrm>
              <a:off x="10066155" y="4077518"/>
              <a:ext cx="1673856" cy="233590"/>
            </a:xfrm>
            <a:prstGeom prst="rect">
              <a:avLst/>
            </a:prstGeom>
          </p:spPr>
          <p:txBody>
            <a:bodyPr wrap="none">
              <a:spAutoFit/>
            </a:bodyPr>
            <a:lstStyle/>
            <a:p>
              <a:pPr algn="ctr" defTabSz="932239"/>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ANALYTICAL DASHBOARDS</a:t>
              </a:r>
            </a:p>
          </p:txBody>
        </p:sp>
        <p:grpSp>
          <p:nvGrpSpPr>
            <p:cNvPr id="141" name="Group 140">
              <a:extLst>
                <a:ext uri="{FF2B5EF4-FFF2-40B4-BE49-F238E27FC236}">
                  <a16:creationId xmlns:a16="http://schemas.microsoft.com/office/drawing/2014/main" id="{3F5FDCDA-2B93-4E78-90A5-023DC0ECF1DC}"/>
                </a:ext>
              </a:extLst>
            </p:cNvPr>
            <p:cNvGrpSpPr/>
            <p:nvPr/>
          </p:nvGrpSpPr>
          <p:grpSpPr>
            <a:xfrm>
              <a:off x="10119163" y="2988685"/>
              <a:ext cx="1552845" cy="1054658"/>
              <a:chOff x="10119163" y="2988685"/>
              <a:chExt cx="1552845" cy="1054658"/>
            </a:xfrm>
          </p:grpSpPr>
          <p:sp>
            <p:nvSpPr>
              <p:cNvPr id="142" name="Freeform 793">
                <a:extLst>
                  <a:ext uri="{FF2B5EF4-FFF2-40B4-BE49-F238E27FC236}">
                    <a16:creationId xmlns:a16="http://schemas.microsoft.com/office/drawing/2014/main" id="{B4EDFD88-9350-41B3-9A6A-57317D110CBD}"/>
                  </a:ext>
                </a:extLst>
              </p:cNvPr>
              <p:cNvSpPr/>
              <p:nvPr/>
            </p:nvSpPr>
            <p:spPr bwMode="auto">
              <a:xfrm>
                <a:off x="10119163" y="3012525"/>
                <a:ext cx="1552845" cy="1030818"/>
              </a:xfrm>
              <a:custGeom>
                <a:avLst/>
                <a:gdLst>
                  <a:gd name="connsiteX0" fmla="*/ 4216982 w 8766916"/>
                  <a:gd name="connsiteY0" fmla="*/ 5580888 h 5979485"/>
                  <a:gd name="connsiteX1" fmla="*/ 4178255 w 8766916"/>
                  <a:gd name="connsiteY1" fmla="*/ 5596930 h 5979485"/>
                  <a:gd name="connsiteX2" fmla="*/ 4162214 w 8766916"/>
                  <a:gd name="connsiteY2" fmla="*/ 5635657 h 5979485"/>
                  <a:gd name="connsiteX3" fmla="*/ 4162213 w 8766916"/>
                  <a:gd name="connsiteY3" fmla="*/ 5635656 h 5979485"/>
                  <a:gd name="connsiteX4" fmla="*/ 4162213 w 8766916"/>
                  <a:gd name="connsiteY4" fmla="*/ 5635657 h 5979485"/>
                  <a:gd name="connsiteX5" fmla="*/ 4162214 w 8766916"/>
                  <a:gd name="connsiteY5" fmla="*/ 5635657 h 5979485"/>
                  <a:gd name="connsiteX6" fmla="*/ 4178255 w 8766916"/>
                  <a:gd name="connsiteY6" fmla="*/ 5674384 h 5979485"/>
                  <a:gd name="connsiteX7" fmla="*/ 4216982 w 8766916"/>
                  <a:gd name="connsiteY7" fmla="*/ 5690425 h 5979485"/>
                  <a:gd name="connsiteX8" fmla="*/ 4549934 w 8766916"/>
                  <a:gd name="connsiteY8" fmla="*/ 5690426 h 5979485"/>
                  <a:gd name="connsiteX9" fmla="*/ 4604703 w 8766916"/>
                  <a:gd name="connsiteY9" fmla="*/ 5635657 h 5979485"/>
                  <a:gd name="connsiteX10" fmla="*/ 4604704 w 8766916"/>
                  <a:gd name="connsiteY10" fmla="*/ 5635657 h 5979485"/>
                  <a:gd name="connsiteX11" fmla="*/ 4549935 w 8766916"/>
                  <a:gd name="connsiteY11" fmla="*/ 5580888 h 5979485"/>
                  <a:gd name="connsiteX12" fmla="*/ 3969048 w 8766916"/>
                  <a:gd name="connsiteY12" fmla="*/ 99945 h 5979485"/>
                  <a:gd name="connsiteX13" fmla="*/ 3930321 w 8766916"/>
                  <a:gd name="connsiteY13" fmla="*/ 115987 h 5979485"/>
                  <a:gd name="connsiteX14" fmla="*/ 3914280 w 8766916"/>
                  <a:gd name="connsiteY14" fmla="*/ 154714 h 5979485"/>
                  <a:gd name="connsiteX15" fmla="*/ 3914279 w 8766916"/>
                  <a:gd name="connsiteY15" fmla="*/ 154713 h 5979485"/>
                  <a:gd name="connsiteX16" fmla="*/ 3914279 w 8766916"/>
                  <a:gd name="connsiteY16" fmla="*/ 154714 h 5979485"/>
                  <a:gd name="connsiteX17" fmla="*/ 3914280 w 8766916"/>
                  <a:gd name="connsiteY17" fmla="*/ 154714 h 5979485"/>
                  <a:gd name="connsiteX18" fmla="*/ 3930321 w 8766916"/>
                  <a:gd name="connsiteY18" fmla="*/ 193441 h 5979485"/>
                  <a:gd name="connsiteX19" fmla="*/ 3969048 w 8766916"/>
                  <a:gd name="connsiteY19" fmla="*/ 209482 h 5979485"/>
                  <a:gd name="connsiteX20" fmla="*/ 4797868 w 8766916"/>
                  <a:gd name="connsiteY20" fmla="*/ 209483 h 5979485"/>
                  <a:gd name="connsiteX21" fmla="*/ 4852637 w 8766916"/>
                  <a:gd name="connsiteY21" fmla="*/ 154714 h 5979485"/>
                  <a:gd name="connsiteX22" fmla="*/ 4852638 w 8766916"/>
                  <a:gd name="connsiteY22" fmla="*/ 154714 h 5979485"/>
                  <a:gd name="connsiteX23" fmla="*/ 4797869 w 8766916"/>
                  <a:gd name="connsiteY23" fmla="*/ 99945 h 5979485"/>
                  <a:gd name="connsiteX24" fmla="*/ 442123 w 8766916"/>
                  <a:gd name="connsiteY24" fmla="*/ 0 h 5979485"/>
                  <a:gd name="connsiteX25" fmla="*/ 8324793 w 8766916"/>
                  <a:gd name="connsiteY25" fmla="*/ 0 h 5979485"/>
                  <a:gd name="connsiteX26" fmla="*/ 8766916 w 8766916"/>
                  <a:gd name="connsiteY26" fmla="*/ 442123 h 5979485"/>
                  <a:gd name="connsiteX27" fmla="*/ 8766916 w 8766916"/>
                  <a:gd name="connsiteY27" fmla="*/ 5537362 h 5979485"/>
                  <a:gd name="connsiteX28" fmla="*/ 8324793 w 8766916"/>
                  <a:gd name="connsiteY28" fmla="*/ 5979485 h 5979485"/>
                  <a:gd name="connsiteX29" fmla="*/ 442123 w 8766916"/>
                  <a:gd name="connsiteY29" fmla="*/ 5979485 h 5979485"/>
                  <a:gd name="connsiteX30" fmla="*/ 0 w 8766916"/>
                  <a:gd name="connsiteY30" fmla="*/ 5537362 h 5979485"/>
                  <a:gd name="connsiteX31" fmla="*/ 0 w 8766916"/>
                  <a:gd name="connsiteY31" fmla="*/ 442123 h 5979485"/>
                  <a:gd name="connsiteX32" fmla="*/ 442123 w 8766916"/>
                  <a:gd name="connsiteY32" fmla="*/ 0 h 59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6916" h="5979485">
                    <a:moveTo>
                      <a:pt x="4216982" y="5580888"/>
                    </a:moveTo>
                    <a:cubicBezTo>
                      <a:pt x="4201858" y="5580888"/>
                      <a:pt x="4188166" y="5587018"/>
                      <a:pt x="4178255" y="5596930"/>
                    </a:cubicBezTo>
                    <a:lnTo>
                      <a:pt x="4162214" y="5635657"/>
                    </a:lnTo>
                    <a:lnTo>
                      <a:pt x="4162213" y="5635656"/>
                    </a:lnTo>
                    <a:lnTo>
                      <a:pt x="4162213" y="5635657"/>
                    </a:lnTo>
                    <a:lnTo>
                      <a:pt x="4162214" y="5635657"/>
                    </a:lnTo>
                    <a:lnTo>
                      <a:pt x="4178255" y="5674384"/>
                    </a:lnTo>
                    <a:cubicBezTo>
                      <a:pt x="4188166" y="5684295"/>
                      <a:pt x="4201858" y="5690425"/>
                      <a:pt x="4216982" y="5690425"/>
                    </a:cubicBezTo>
                    <a:lnTo>
                      <a:pt x="4549934" y="5690426"/>
                    </a:lnTo>
                    <a:cubicBezTo>
                      <a:pt x="4580182" y="5690426"/>
                      <a:pt x="4604703" y="5665905"/>
                      <a:pt x="4604703" y="5635657"/>
                    </a:cubicBezTo>
                    <a:lnTo>
                      <a:pt x="4604704" y="5635657"/>
                    </a:lnTo>
                    <a:cubicBezTo>
                      <a:pt x="4604704" y="5605409"/>
                      <a:pt x="4580183" y="5580888"/>
                      <a:pt x="4549935" y="5580888"/>
                    </a:cubicBezTo>
                    <a:close/>
                    <a:moveTo>
                      <a:pt x="3969048" y="99945"/>
                    </a:moveTo>
                    <a:cubicBezTo>
                      <a:pt x="3953924" y="99945"/>
                      <a:pt x="3940232" y="106076"/>
                      <a:pt x="3930321" y="115987"/>
                    </a:cubicBezTo>
                    <a:lnTo>
                      <a:pt x="3914280" y="154714"/>
                    </a:lnTo>
                    <a:lnTo>
                      <a:pt x="3914279" y="154713"/>
                    </a:lnTo>
                    <a:lnTo>
                      <a:pt x="3914279" y="154714"/>
                    </a:lnTo>
                    <a:lnTo>
                      <a:pt x="3914280" y="154714"/>
                    </a:lnTo>
                    <a:lnTo>
                      <a:pt x="3930321" y="193441"/>
                    </a:lnTo>
                    <a:cubicBezTo>
                      <a:pt x="3940232" y="203352"/>
                      <a:pt x="3953924" y="209482"/>
                      <a:pt x="3969048" y="209482"/>
                    </a:cubicBezTo>
                    <a:lnTo>
                      <a:pt x="4797868" y="209483"/>
                    </a:lnTo>
                    <a:cubicBezTo>
                      <a:pt x="4828116" y="209483"/>
                      <a:pt x="4852637" y="184962"/>
                      <a:pt x="4852637" y="154714"/>
                    </a:cubicBezTo>
                    <a:lnTo>
                      <a:pt x="4852638" y="154714"/>
                    </a:lnTo>
                    <a:cubicBezTo>
                      <a:pt x="4852638" y="124466"/>
                      <a:pt x="4828117" y="99945"/>
                      <a:pt x="4797869" y="99945"/>
                    </a:cubicBezTo>
                    <a:close/>
                    <a:moveTo>
                      <a:pt x="442123" y="0"/>
                    </a:moveTo>
                    <a:lnTo>
                      <a:pt x="8324793" y="0"/>
                    </a:lnTo>
                    <a:cubicBezTo>
                      <a:pt x="8568971" y="0"/>
                      <a:pt x="8766916" y="197945"/>
                      <a:pt x="8766916" y="442123"/>
                    </a:cubicBezTo>
                    <a:lnTo>
                      <a:pt x="8766916" y="5537362"/>
                    </a:lnTo>
                    <a:cubicBezTo>
                      <a:pt x="8766916" y="5781540"/>
                      <a:pt x="8568971" y="5979485"/>
                      <a:pt x="8324793" y="5979485"/>
                    </a:cubicBezTo>
                    <a:lnTo>
                      <a:pt x="442123" y="5979485"/>
                    </a:lnTo>
                    <a:cubicBezTo>
                      <a:pt x="197945" y="5979485"/>
                      <a:pt x="0" y="5781540"/>
                      <a:pt x="0" y="5537362"/>
                    </a:cubicBezTo>
                    <a:lnTo>
                      <a:pt x="0" y="442123"/>
                    </a:lnTo>
                    <a:cubicBezTo>
                      <a:pt x="0" y="197945"/>
                      <a:pt x="197945" y="0"/>
                      <a:pt x="442123" y="0"/>
                    </a:cubicBezTo>
                    <a:close/>
                  </a:path>
                </a:pathLst>
              </a:cu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794">
                <a:extLst>
                  <a:ext uri="{FF2B5EF4-FFF2-40B4-BE49-F238E27FC236}">
                    <a16:creationId xmlns:a16="http://schemas.microsoft.com/office/drawing/2014/main" id="{63942C07-579B-4DA3-A848-324C48236DDF}"/>
                  </a:ext>
                </a:extLst>
              </p:cNvPr>
              <p:cNvSpPr/>
              <p:nvPr/>
            </p:nvSpPr>
            <p:spPr bwMode="auto">
              <a:xfrm>
                <a:off x="10173648" y="3073293"/>
                <a:ext cx="1443873" cy="866578"/>
              </a:xfrm>
              <a:prstGeom prst="roundRect">
                <a:avLst>
                  <a:gd name="adj" fmla="val 3154"/>
                </a:avLst>
              </a:prstGeom>
              <a:solidFill>
                <a:srgbClr val="A4D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a16="http://schemas.microsoft.com/office/drawing/2014/main" id="{01468951-CF15-468C-9C57-A240A23D49A6}"/>
                  </a:ext>
                </a:extLst>
              </p:cNvPr>
              <p:cNvGrpSpPr/>
              <p:nvPr/>
            </p:nvGrpSpPr>
            <p:grpSpPr>
              <a:xfrm>
                <a:off x="10253464" y="3568950"/>
                <a:ext cx="1264012" cy="319744"/>
                <a:chOff x="-2260600" y="-1854743"/>
                <a:chExt cx="7136246" cy="1854743"/>
              </a:xfrm>
              <a:solidFill>
                <a:schemeClr val="bg1">
                  <a:lumMod val="75000"/>
                </a:schemeClr>
              </a:solidFill>
            </p:grpSpPr>
            <p:sp>
              <p:nvSpPr>
                <p:cNvPr id="180" name="Rectangle 179">
                  <a:extLst>
                    <a:ext uri="{FF2B5EF4-FFF2-40B4-BE49-F238E27FC236}">
                      <a16:creationId xmlns:a16="http://schemas.microsoft.com/office/drawing/2014/main" id="{98077E67-620E-4785-A620-5C639E82521F}"/>
                    </a:ext>
                  </a:extLst>
                </p:cNvPr>
                <p:cNvSpPr/>
                <p:nvPr/>
              </p:nvSpPr>
              <p:spPr bwMode="auto">
                <a:xfrm>
                  <a:off x="-1574362"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701472FD-BF11-4844-9814-C3F5FCCE6C19}"/>
                    </a:ext>
                  </a:extLst>
                </p:cNvPr>
                <p:cNvSpPr/>
                <p:nvPr/>
              </p:nvSpPr>
              <p:spPr bwMode="auto">
                <a:xfrm>
                  <a:off x="-714156"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C79E618-ABBD-401E-ACB3-8C066F3049DA}"/>
                    </a:ext>
                  </a:extLst>
                </p:cNvPr>
                <p:cNvSpPr/>
                <p:nvPr/>
              </p:nvSpPr>
              <p:spPr bwMode="auto">
                <a:xfrm>
                  <a:off x="17023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079DABA-2624-47C2-91C6-EDED72C5D354}"/>
                    </a:ext>
                  </a:extLst>
                </p:cNvPr>
                <p:cNvSpPr/>
                <p:nvPr/>
              </p:nvSpPr>
              <p:spPr bwMode="auto">
                <a:xfrm>
                  <a:off x="106496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485BFE25-E2AD-4978-B02E-31D26728FDCA}"/>
                    </a:ext>
                  </a:extLst>
                </p:cNvPr>
                <p:cNvSpPr/>
                <p:nvPr/>
              </p:nvSpPr>
              <p:spPr bwMode="auto">
                <a:xfrm>
                  <a:off x="1949364"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900483AF-11F6-449E-9A11-FB93B4EEFA27}"/>
                    </a:ext>
                  </a:extLst>
                </p:cNvPr>
                <p:cNvSpPr/>
                <p:nvPr/>
              </p:nvSpPr>
              <p:spPr bwMode="auto">
                <a:xfrm>
                  <a:off x="3710240" y="-1854743"/>
                  <a:ext cx="535215" cy="1796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F6554792-5D77-43E9-BA4D-ECF3A891F8AA}"/>
                    </a:ext>
                  </a:extLst>
                </p:cNvPr>
                <p:cNvSpPr/>
                <p:nvPr/>
              </p:nvSpPr>
              <p:spPr bwMode="auto">
                <a:xfrm>
                  <a:off x="-1574362" y="-1498600"/>
                  <a:ext cx="535215" cy="14986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6F365FE0-E2CD-49FA-97B0-C22AE033C81E}"/>
                    </a:ext>
                  </a:extLst>
                </p:cNvPr>
                <p:cNvSpPr/>
                <p:nvPr/>
              </p:nvSpPr>
              <p:spPr bwMode="auto">
                <a:xfrm>
                  <a:off x="-714156" y="-1390650"/>
                  <a:ext cx="535215" cy="13906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C5283A78-29F3-4774-8AE1-DC0EAB20969D}"/>
                    </a:ext>
                  </a:extLst>
                </p:cNvPr>
                <p:cNvSpPr/>
                <p:nvPr/>
              </p:nvSpPr>
              <p:spPr bwMode="auto">
                <a:xfrm>
                  <a:off x="170239" y="-1193800"/>
                  <a:ext cx="535215" cy="11938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0F872ACD-75F2-4445-B0EF-991CCCE79F59}"/>
                    </a:ext>
                  </a:extLst>
                </p:cNvPr>
                <p:cNvSpPr/>
                <p:nvPr/>
              </p:nvSpPr>
              <p:spPr bwMode="auto">
                <a:xfrm>
                  <a:off x="283328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31000D16-DEE4-4FDE-91AA-03D124921514}"/>
                    </a:ext>
                  </a:extLst>
                </p:cNvPr>
                <p:cNvSpPr/>
                <p:nvPr/>
              </p:nvSpPr>
              <p:spPr bwMode="auto">
                <a:xfrm>
                  <a:off x="1064969" y="-831850"/>
                  <a:ext cx="535215" cy="8318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FE305B6A-A821-431E-B93C-E0DD2CE9F061}"/>
                    </a:ext>
                  </a:extLst>
                </p:cNvPr>
                <p:cNvSpPr/>
                <p:nvPr/>
              </p:nvSpPr>
              <p:spPr bwMode="auto">
                <a:xfrm>
                  <a:off x="1949364" y="-622300"/>
                  <a:ext cx="535215" cy="6223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40661B71-07B6-4769-8411-3819D65AE879}"/>
                    </a:ext>
                  </a:extLst>
                </p:cNvPr>
                <p:cNvSpPr/>
                <p:nvPr/>
              </p:nvSpPr>
              <p:spPr bwMode="auto">
                <a:xfrm>
                  <a:off x="2833289" y="-434338"/>
                  <a:ext cx="535215" cy="434338"/>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B0B54484-939B-4D49-8CAD-CAA8F1BCC3FB}"/>
                    </a:ext>
                  </a:extLst>
                </p:cNvPr>
                <p:cNvSpPr/>
                <p:nvPr/>
              </p:nvSpPr>
              <p:spPr bwMode="auto">
                <a:xfrm>
                  <a:off x="3710240" y="-476999"/>
                  <a:ext cx="535215" cy="476999"/>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6C2FD592-2EDE-43CA-99F4-DB861473E17A}"/>
                    </a:ext>
                  </a:extLst>
                </p:cNvPr>
                <p:cNvSpPr/>
                <p:nvPr/>
              </p:nvSpPr>
              <p:spPr bwMode="auto">
                <a:xfrm>
                  <a:off x="-2260600" y="-89935"/>
                  <a:ext cx="7136246" cy="899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5" name="Round Single Corner Rectangle 796">
                <a:extLst>
                  <a:ext uri="{FF2B5EF4-FFF2-40B4-BE49-F238E27FC236}">
                    <a16:creationId xmlns:a16="http://schemas.microsoft.com/office/drawing/2014/main" id="{EBF68BFE-FC2E-46D7-8ACE-5C9976ACD462}"/>
                  </a:ext>
                </a:extLst>
              </p:cNvPr>
              <p:cNvSpPr/>
              <p:nvPr/>
            </p:nvSpPr>
            <p:spPr bwMode="auto">
              <a:xfrm flipH="1">
                <a:off x="10173648" y="3073293"/>
                <a:ext cx="736787" cy="406066"/>
              </a:xfrm>
              <a:prstGeom prst="round1Rect">
                <a:avLst>
                  <a:gd name="adj" fmla="val 5061"/>
                </a:avLst>
              </a:prstGeom>
              <a:solidFill>
                <a:srgbClr val="AFE5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a:extLst>
                  <a:ext uri="{FF2B5EF4-FFF2-40B4-BE49-F238E27FC236}">
                    <a16:creationId xmlns:a16="http://schemas.microsoft.com/office/drawing/2014/main" id="{975281E8-D9BD-4891-8B28-232FDCF21A2C}"/>
                  </a:ext>
                </a:extLst>
              </p:cNvPr>
              <p:cNvGrpSpPr/>
              <p:nvPr/>
            </p:nvGrpSpPr>
            <p:grpSpPr>
              <a:xfrm>
                <a:off x="10245292" y="3124575"/>
                <a:ext cx="549720" cy="311607"/>
                <a:chOff x="-2306944" y="-4514537"/>
                <a:chExt cx="3103562" cy="1807544"/>
              </a:xfrm>
            </p:grpSpPr>
            <p:sp>
              <p:nvSpPr>
                <p:cNvPr id="161" name="Rectangle 160">
                  <a:extLst>
                    <a:ext uri="{FF2B5EF4-FFF2-40B4-BE49-F238E27FC236}">
                      <a16:creationId xmlns:a16="http://schemas.microsoft.com/office/drawing/2014/main" id="{2959177E-5C47-4001-B00B-F50858426DAE}"/>
                    </a:ext>
                  </a:extLst>
                </p:cNvPr>
                <p:cNvSpPr/>
                <p:nvPr/>
              </p:nvSpPr>
              <p:spPr bwMode="auto">
                <a:xfrm rot="7607389">
                  <a:off x="-2126709" y="-3420315"/>
                  <a:ext cx="82296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a:extLst>
                    <a:ext uri="{FF2B5EF4-FFF2-40B4-BE49-F238E27FC236}">
                      <a16:creationId xmlns:a16="http://schemas.microsoft.com/office/drawing/2014/main" id="{2F9C2179-96B5-4F51-9C19-24ED434E0477}"/>
                    </a:ext>
                  </a:extLst>
                </p:cNvPr>
                <p:cNvGrpSpPr/>
                <p:nvPr/>
              </p:nvGrpSpPr>
              <p:grpSpPr>
                <a:xfrm>
                  <a:off x="-1734540" y="-3948849"/>
                  <a:ext cx="522022" cy="522022"/>
                  <a:chOff x="-2295617" y="-3234179"/>
                  <a:chExt cx="522022" cy="522022"/>
                </a:xfrm>
              </p:grpSpPr>
              <p:sp>
                <p:nvSpPr>
                  <p:cNvPr id="178" name="Oval 177">
                    <a:extLst>
                      <a:ext uri="{FF2B5EF4-FFF2-40B4-BE49-F238E27FC236}">
                        <a16:creationId xmlns:a16="http://schemas.microsoft.com/office/drawing/2014/main" id="{560A730B-C739-4BA0-AD2C-F874EA8BC08C}"/>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E18181E-4E82-4E82-962D-E1D11C34D6AB}"/>
                      </a:ext>
                    </a:extLst>
                  </p:cNvPr>
                  <p:cNvSpPr/>
                  <p:nvPr/>
                </p:nvSpPr>
                <p:spPr bwMode="auto">
                  <a:xfrm>
                    <a:off x="-2170216" y="-3108778"/>
                    <a:ext cx="271220" cy="271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3" name="Rectangle 162">
                  <a:extLst>
                    <a:ext uri="{FF2B5EF4-FFF2-40B4-BE49-F238E27FC236}">
                      <a16:creationId xmlns:a16="http://schemas.microsoft.com/office/drawing/2014/main" id="{C62CB263-6E7A-4C07-9593-E64656688D4B}"/>
                    </a:ext>
                  </a:extLst>
                </p:cNvPr>
                <p:cNvSpPr/>
                <p:nvPr/>
              </p:nvSpPr>
              <p:spPr bwMode="auto">
                <a:xfrm rot="7275383">
                  <a:off x="-1222158" y="-3724309"/>
                  <a:ext cx="118872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2135BB22-F16B-40B7-99B5-B3B9F763153B}"/>
                    </a:ext>
                  </a:extLst>
                </p:cNvPr>
                <p:cNvSpPr/>
                <p:nvPr/>
              </p:nvSpPr>
              <p:spPr bwMode="auto">
                <a:xfrm rot="3363411">
                  <a:off x="-590597" y="-3622579"/>
                  <a:ext cx="146304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5" name="Group 164">
                  <a:extLst>
                    <a:ext uri="{FF2B5EF4-FFF2-40B4-BE49-F238E27FC236}">
                      <a16:creationId xmlns:a16="http://schemas.microsoft.com/office/drawing/2014/main" id="{9E986DDD-B61E-43A4-8479-FE887FCFD0BA}"/>
                    </a:ext>
                  </a:extLst>
                </p:cNvPr>
                <p:cNvGrpSpPr/>
                <p:nvPr/>
              </p:nvGrpSpPr>
              <p:grpSpPr>
                <a:xfrm>
                  <a:off x="-2306944" y="-3280741"/>
                  <a:ext cx="522022" cy="522022"/>
                  <a:chOff x="-2295617" y="-3234179"/>
                  <a:chExt cx="522022" cy="522022"/>
                </a:xfrm>
              </p:grpSpPr>
              <p:sp>
                <p:nvSpPr>
                  <p:cNvPr id="176" name="Oval 175">
                    <a:extLst>
                      <a:ext uri="{FF2B5EF4-FFF2-40B4-BE49-F238E27FC236}">
                        <a16:creationId xmlns:a16="http://schemas.microsoft.com/office/drawing/2014/main" id="{4FEBB466-8BB8-4C86-84FC-5A3F560973BF}"/>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5D2599F6-8A8E-4E6B-9C66-FD9C8C6E950E}"/>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5ED6E156-328F-4B64-B965-7FBCBFA6E256}"/>
                    </a:ext>
                  </a:extLst>
                </p:cNvPr>
                <p:cNvGrpSpPr/>
                <p:nvPr/>
              </p:nvGrpSpPr>
              <p:grpSpPr>
                <a:xfrm>
                  <a:off x="-1149818" y="-3552228"/>
                  <a:ext cx="522022" cy="522022"/>
                  <a:chOff x="-2295617" y="-3234179"/>
                  <a:chExt cx="522022" cy="522022"/>
                </a:xfrm>
              </p:grpSpPr>
              <p:sp>
                <p:nvSpPr>
                  <p:cNvPr id="174" name="Oval 173">
                    <a:extLst>
                      <a:ext uri="{FF2B5EF4-FFF2-40B4-BE49-F238E27FC236}">
                        <a16:creationId xmlns:a16="http://schemas.microsoft.com/office/drawing/2014/main" id="{C93CEEAB-BB74-441C-A21B-C32BD70E1BA4}"/>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51F9C7FE-DB2A-4D26-B0C9-00C52730CD94}"/>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6F6C1D-F13C-40C9-BF73-127AA46BEDB6}"/>
                    </a:ext>
                  </a:extLst>
                </p:cNvPr>
                <p:cNvGrpSpPr/>
                <p:nvPr/>
              </p:nvGrpSpPr>
              <p:grpSpPr>
                <a:xfrm>
                  <a:off x="-564028" y="-4514537"/>
                  <a:ext cx="522022" cy="522022"/>
                  <a:chOff x="-2295617" y="-3234179"/>
                  <a:chExt cx="522022" cy="522022"/>
                </a:xfrm>
              </p:grpSpPr>
              <p:sp>
                <p:nvSpPr>
                  <p:cNvPr id="172" name="Oval 171">
                    <a:extLst>
                      <a:ext uri="{FF2B5EF4-FFF2-40B4-BE49-F238E27FC236}">
                        <a16:creationId xmlns:a16="http://schemas.microsoft.com/office/drawing/2014/main" id="{723ACFBD-9E23-4190-A13D-83383692A590}"/>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7E00F193-7AD1-4F99-A674-F210BFF40115}"/>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1AD10D0F-7F83-4A60-BDAE-22AAD5A28332}"/>
                    </a:ext>
                  </a:extLst>
                </p:cNvPr>
                <p:cNvGrpSpPr/>
                <p:nvPr/>
              </p:nvGrpSpPr>
              <p:grpSpPr>
                <a:xfrm>
                  <a:off x="274596" y="-3229015"/>
                  <a:ext cx="522022" cy="522022"/>
                  <a:chOff x="-2295617" y="-3234179"/>
                  <a:chExt cx="522022" cy="522022"/>
                </a:xfrm>
              </p:grpSpPr>
              <p:sp>
                <p:nvSpPr>
                  <p:cNvPr id="170" name="Oval 169">
                    <a:extLst>
                      <a:ext uri="{FF2B5EF4-FFF2-40B4-BE49-F238E27FC236}">
                        <a16:creationId xmlns:a16="http://schemas.microsoft.com/office/drawing/2014/main" id="{DFC3A654-68B9-4492-AEF0-4C651DA25880}"/>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CAA3F6FE-35D1-43D3-8416-1BBB31DA70B8}"/>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9" name="Rectangle 168">
                  <a:extLst>
                    <a:ext uri="{FF2B5EF4-FFF2-40B4-BE49-F238E27FC236}">
                      <a16:creationId xmlns:a16="http://schemas.microsoft.com/office/drawing/2014/main" id="{EDA104C3-2868-4C86-86CF-53FD345A7962}"/>
                    </a:ext>
                  </a:extLst>
                </p:cNvPr>
                <p:cNvSpPr/>
                <p:nvPr/>
              </p:nvSpPr>
              <p:spPr bwMode="auto">
                <a:xfrm rot="2257840">
                  <a:off x="-1579614" y="-3506503"/>
                  <a:ext cx="822960" cy="61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7" name="Round Single Corner Rectangle 798">
                <a:extLst>
                  <a:ext uri="{FF2B5EF4-FFF2-40B4-BE49-F238E27FC236}">
                    <a16:creationId xmlns:a16="http://schemas.microsoft.com/office/drawing/2014/main" id="{61D56040-B2C0-49D6-B48B-58778313FCD0}"/>
                  </a:ext>
                </a:extLst>
              </p:cNvPr>
              <p:cNvSpPr/>
              <p:nvPr/>
            </p:nvSpPr>
            <p:spPr bwMode="auto">
              <a:xfrm>
                <a:off x="10883518" y="3073293"/>
                <a:ext cx="736787" cy="406066"/>
              </a:xfrm>
              <a:prstGeom prst="round1Rect">
                <a:avLst>
                  <a:gd name="adj" fmla="val 5061"/>
                </a:avLst>
              </a:prstGeom>
              <a:solidFill>
                <a:srgbClr val="6BC6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8" name="Group 147">
                <a:extLst>
                  <a:ext uri="{FF2B5EF4-FFF2-40B4-BE49-F238E27FC236}">
                    <a16:creationId xmlns:a16="http://schemas.microsoft.com/office/drawing/2014/main" id="{852294CC-C92A-4D7C-BDE8-AA44DDC884F7}"/>
                  </a:ext>
                </a:extLst>
              </p:cNvPr>
              <p:cNvGrpSpPr/>
              <p:nvPr/>
            </p:nvGrpSpPr>
            <p:grpSpPr>
              <a:xfrm>
                <a:off x="11004109" y="3155891"/>
                <a:ext cx="527713" cy="249755"/>
                <a:chOff x="-161511" y="-2348664"/>
                <a:chExt cx="2979313" cy="1448760"/>
              </a:xfrm>
            </p:grpSpPr>
            <p:sp>
              <p:nvSpPr>
                <p:cNvPr id="151" name="Rectangle 150">
                  <a:extLst>
                    <a:ext uri="{FF2B5EF4-FFF2-40B4-BE49-F238E27FC236}">
                      <a16:creationId xmlns:a16="http://schemas.microsoft.com/office/drawing/2014/main" id="{288DFE92-12F9-4B56-963E-F3C15FC5393D}"/>
                    </a:ext>
                  </a:extLst>
                </p:cNvPr>
                <p:cNvSpPr/>
                <p:nvPr/>
              </p:nvSpPr>
              <p:spPr bwMode="auto">
                <a:xfrm>
                  <a:off x="-161511" y="-2348664"/>
                  <a:ext cx="107110" cy="1448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09F6EABC-6BD7-4875-9C7B-6114BF8B6E23}"/>
                    </a:ext>
                  </a:extLst>
                </p:cNvPr>
                <p:cNvSpPr/>
                <p:nvPr/>
              </p:nvSpPr>
              <p:spPr bwMode="auto">
                <a:xfrm>
                  <a:off x="377332" y="-2223972"/>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993FE661-0D56-4935-9322-4F047987927B}"/>
                    </a:ext>
                  </a:extLst>
                </p:cNvPr>
                <p:cNvSpPr/>
                <p:nvPr/>
              </p:nvSpPr>
              <p:spPr bwMode="auto">
                <a:xfrm>
                  <a:off x="-54401" y="-2120011"/>
                  <a:ext cx="511603"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815BB983-1EAE-463A-A6F0-471163BEBC3C}"/>
                    </a:ext>
                  </a:extLst>
                </p:cNvPr>
                <p:cNvSpPr/>
                <p:nvPr/>
              </p:nvSpPr>
              <p:spPr bwMode="auto">
                <a:xfrm>
                  <a:off x="531802" y="-2107966"/>
                  <a:ext cx="228600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C9FA50E3-028B-4249-AE31-EBE7A7E9C952}"/>
                    </a:ext>
                  </a:extLst>
                </p:cNvPr>
                <p:cNvSpPr/>
                <p:nvPr/>
              </p:nvSpPr>
              <p:spPr bwMode="auto">
                <a:xfrm>
                  <a:off x="1202549" y="-1735369"/>
                  <a:ext cx="1615253"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C4AFBC4C-1CD6-463D-965F-1C9299BB643C}"/>
                    </a:ext>
                  </a:extLst>
                </p:cNvPr>
                <p:cNvSpPr/>
                <p:nvPr/>
              </p:nvSpPr>
              <p:spPr bwMode="auto">
                <a:xfrm>
                  <a:off x="1171882" y="-1326710"/>
                  <a:ext cx="164592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DC773BB8-B75C-47B3-BFAF-E8DA2E0D7A17}"/>
                    </a:ext>
                  </a:extLst>
                </p:cNvPr>
                <p:cNvSpPr/>
                <p:nvPr/>
              </p:nvSpPr>
              <p:spPr bwMode="auto">
                <a:xfrm>
                  <a:off x="1517968" y="-1829244"/>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5B319775-86FF-4E7E-B23A-9A3A61B106B9}"/>
                    </a:ext>
                  </a:extLst>
                </p:cNvPr>
                <p:cNvSpPr/>
                <p:nvPr/>
              </p:nvSpPr>
              <p:spPr bwMode="auto">
                <a:xfrm>
                  <a:off x="1130910" y="-1420589"/>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D4FFBABB-B36E-493E-8811-BEEF0DDB6CE3}"/>
                    </a:ext>
                  </a:extLst>
                </p:cNvPr>
                <p:cNvSpPr/>
                <p:nvPr/>
              </p:nvSpPr>
              <p:spPr bwMode="auto">
                <a:xfrm>
                  <a:off x="-54406" y="-1725283"/>
                  <a:ext cx="1615254"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428CE2A6-530F-488C-9F22-6A59CCAE9678}"/>
                    </a:ext>
                  </a:extLst>
                </p:cNvPr>
                <p:cNvSpPr/>
                <p:nvPr/>
              </p:nvSpPr>
              <p:spPr bwMode="auto">
                <a:xfrm>
                  <a:off x="-54406" y="-1316622"/>
                  <a:ext cx="1229189"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9" name="Freeform 800">
                <a:extLst>
                  <a:ext uri="{FF2B5EF4-FFF2-40B4-BE49-F238E27FC236}">
                    <a16:creationId xmlns:a16="http://schemas.microsoft.com/office/drawing/2014/main" id="{6ECC6547-3A72-4122-896E-85399FDBDC5B}"/>
                  </a:ext>
                </a:extLst>
              </p:cNvPr>
              <p:cNvSpPr/>
              <p:nvPr/>
            </p:nvSpPr>
            <p:spPr bwMode="auto">
              <a:xfrm>
                <a:off x="10650474" y="2988685"/>
                <a:ext cx="1013170" cy="990884"/>
              </a:xfrm>
              <a:custGeom>
                <a:avLst/>
                <a:gdLst>
                  <a:gd name="connsiteX0" fmla="*/ 5876818 w 5969286"/>
                  <a:gd name="connsiteY0" fmla="*/ 5876818 h 5876818"/>
                  <a:gd name="connsiteX1" fmla="*/ 0 w 5969286"/>
                  <a:gd name="connsiteY1" fmla="*/ 0 h 5876818"/>
                  <a:gd name="connsiteX2" fmla="*/ 1839075 w 5969286"/>
                  <a:gd name="connsiteY2" fmla="*/ 0 h 5876818"/>
                  <a:gd name="connsiteX3" fmla="*/ 5969286 w 5969286"/>
                  <a:gd name="connsiteY3" fmla="*/ 4212404 h 5876818"/>
                  <a:gd name="connsiteX4" fmla="*/ 5876818 w 5969286"/>
                  <a:gd name="connsiteY4" fmla="*/ 5876818 h 5876818"/>
                  <a:gd name="connsiteX0" fmla="*/ 5804898 w 5969286"/>
                  <a:gd name="connsiteY0" fmla="*/ 5907641 h 5907641"/>
                  <a:gd name="connsiteX1" fmla="*/ 0 w 5969286"/>
                  <a:gd name="connsiteY1" fmla="*/ 0 h 5907641"/>
                  <a:gd name="connsiteX2" fmla="*/ 1839075 w 5969286"/>
                  <a:gd name="connsiteY2" fmla="*/ 0 h 5907641"/>
                  <a:gd name="connsiteX3" fmla="*/ 5969286 w 5969286"/>
                  <a:gd name="connsiteY3" fmla="*/ 4212404 h 5907641"/>
                  <a:gd name="connsiteX4" fmla="*/ 5804898 w 5969286"/>
                  <a:gd name="connsiteY4" fmla="*/ 5907641 h 5907641"/>
                  <a:gd name="connsiteX0" fmla="*/ 5804898 w 5804898"/>
                  <a:gd name="connsiteY0" fmla="*/ 5907641 h 5907641"/>
                  <a:gd name="connsiteX1" fmla="*/ 0 w 5804898"/>
                  <a:gd name="connsiteY1" fmla="*/ 0 h 5907641"/>
                  <a:gd name="connsiteX2" fmla="*/ 1839075 w 5804898"/>
                  <a:gd name="connsiteY2" fmla="*/ 0 h 5907641"/>
                  <a:gd name="connsiteX3" fmla="*/ 5767673 w 5804898"/>
                  <a:gd name="connsiteY3" fmla="*/ 4036191 h 5907641"/>
                  <a:gd name="connsiteX4" fmla="*/ 5804898 w 5804898"/>
                  <a:gd name="connsiteY4" fmla="*/ 5907641 h 5907641"/>
                  <a:gd name="connsiteX0" fmla="*/ 5769973 w 5769973"/>
                  <a:gd name="connsiteY0" fmla="*/ 5823504 h 5823504"/>
                  <a:gd name="connsiteX1" fmla="*/ 0 w 5769973"/>
                  <a:gd name="connsiteY1" fmla="*/ 0 h 5823504"/>
                  <a:gd name="connsiteX2" fmla="*/ 1839075 w 5769973"/>
                  <a:gd name="connsiteY2" fmla="*/ 0 h 5823504"/>
                  <a:gd name="connsiteX3" fmla="*/ 5767673 w 5769973"/>
                  <a:gd name="connsiteY3" fmla="*/ 4036191 h 5823504"/>
                  <a:gd name="connsiteX4" fmla="*/ 5769973 w 5769973"/>
                  <a:gd name="connsiteY4" fmla="*/ 5823504 h 5823504"/>
                  <a:gd name="connsiteX0" fmla="*/ 5769973 w 5769973"/>
                  <a:gd name="connsiteY0" fmla="*/ 5823504 h 5823504"/>
                  <a:gd name="connsiteX1" fmla="*/ 0 w 5769973"/>
                  <a:gd name="connsiteY1" fmla="*/ 0 h 5823504"/>
                  <a:gd name="connsiteX2" fmla="*/ 1908299 w 5769973"/>
                  <a:gd name="connsiteY2" fmla="*/ 77273 h 5823504"/>
                  <a:gd name="connsiteX3" fmla="*/ 5767673 w 5769973"/>
                  <a:gd name="connsiteY3" fmla="*/ 4036191 h 5823504"/>
                  <a:gd name="connsiteX4" fmla="*/ 5769973 w 5769973"/>
                  <a:gd name="connsiteY4" fmla="*/ 5823504 h 5823504"/>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068" h="5747841">
                    <a:moveTo>
                      <a:pt x="5720068" y="5747841"/>
                    </a:moveTo>
                    <a:lnTo>
                      <a:pt x="0" y="0"/>
                    </a:lnTo>
                    <a:lnTo>
                      <a:pt x="1858394" y="1610"/>
                    </a:lnTo>
                    <a:lnTo>
                      <a:pt x="5717768" y="3960528"/>
                    </a:lnTo>
                    <a:cubicBezTo>
                      <a:pt x="5718535" y="4556299"/>
                      <a:pt x="5719301" y="5152070"/>
                      <a:pt x="5720068" y="5747841"/>
                    </a:cubicBez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801">
                <a:extLst>
                  <a:ext uri="{FF2B5EF4-FFF2-40B4-BE49-F238E27FC236}">
                    <a16:creationId xmlns:a16="http://schemas.microsoft.com/office/drawing/2014/main" id="{9B52AD77-8DE5-4C23-A91E-15BE57E25020}"/>
                  </a:ext>
                </a:extLst>
              </p:cNvPr>
              <p:cNvSpPr/>
              <p:nvPr/>
            </p:nvSpPr>
            <p:spPr bwMode="auto">
              <a:xfrm>
                <a:off x="11084825" y="3012583"/>
                <a:ext cx="587165" cy="586880"/>
              </a:xfrm>
              <a:custGeom>
                <a:avLst/>
                <a:gdLst>
                  <a:gd name="connsiteX0" fmla="*/ 0 w 3493213"/>
                  <a:gd name="connsiteY0" fmla="*/ 30823 h 3616504"/>
                  <a:gd name="connsiteX1" fmla="*/ 3493213 w 3493213"/>
                  <a:gd name="connsiteY1" fmla="*/ 3616504 h 3616504"/>
                  <a:gd name="connsiteX2" fmla="*/ 3493213 w 3493213"/>
                  <a:gd name="connsiteY2" fmla="*/ 2825393 h 3616504"/>
                  <a:gd name="connsiteX3" fmla="*/ 667820 w 3493213"/>
                  <a:gd name="connsiteY3" fmla="*/ 0 h 3616504"/>
                  <a:gd name="connsiteX4" fmla="*/ 0 w 3493213"/>
                  <a:gd name="connsiteY4" fmla="*/ 30823 h 3616504"/>
                  <a:gd name="connsiteX0" fmla="*/ 0 w 3493213"/>
                  <a:gd name="connsiteY0" fmla="*/ 30823 h 3616504"/>
                  <a:gd name="connsiteX1" fmla="*/ 3493213 w 3493213"/>
                  <a:gd name="connsiteY1" fmla="*/ 3616504 h 3616504"/>
                  <a:gd name="connsiteX2" fmla="*/ 3345575 w 3493213"/>
                  <a:gd name="connsiteY2" fmla="*/ 2820631 h 3616504"/>
                  <a:gd name="connsiteX3" fmla="*/ 667820 w 3493213"/>
                  <a:gd name="connsiteY3" fmla="*/ 0 h 3616504"/>
                  <a:gd name="connsiteX4" fmla="*/ 0 w 3493213"/>
                  <a:gd name="connsiteY4" fmla="*/ 30823 h 3616504"/>
                  <a:gd name="connsiteX0" fmla="*/ 0 w 3345575"/>
                  <a:gd name="connsiteY0" fmla="*/ 30823 h 3462516"/>
                  <a:gd name="connsiteX1" fmla="*/ 3345575 w 3345575"/>
                  <a:gd name="connsiteY1" fmla="*/ 3462516 h 3462516"/>
                  <a:gd name="connsiteX2" fmla="*/ 3345575 w 3345575"/>
                  <a:gd name="connsiteY2" fmla="*/ 2820631 h 3462516"/>
                  <a:gd name="connsiteX3" fmla="*/ 667820 w 3345575"/>
                  <a:gd name="connsiteY3" fmla="*/ 0 h 3462516"/>
                  <a:gd name="connsiteX4" fmla="*/ 0 w 3345575"/>
                  <a:gd name="connsiteY4" fmla="*/ 30823 h 3462516"/>
                  <a:gd name="connsiteX0" fmla="*/ 0 w 3347162"/>
                  <a:gd name="connsiteY0" fmla="*/ 30823 h 3462516"/>
                  <a:gd name="connsiteX1" fmla="*/ 3345575 w 3347162"/>
                  <a:gd name="connsiteY1" fmla="*/ 3462516 h 3462516"/>
                  <a:gd name="connsiteX2" fmla="*/ 3347162 w 3347162"/>
                  <a:gd name="connsiteY2" fmla="*/ 2823806 h 3462516"/>
                  <a:gd name="connsiteX3" fmla="*/ 667820 w 3347162"/>
                  <a:gd name="connsiteY3" fmla="*/ 0 h 3462516"/>
                  <a:gd name="connsiteX4" fmla="*/ 0 w 3347162"/>
                  <a:gd name="connsiteY4" fmla="*/ 30823 h 3462516"/>
                  <a:gd name="connsiteX0" fmla="*/ 0 w 3308525"/>
                  <a:gd name="connsiteY0" fmla="*/ 64630 h 3462516"/>
                  <a:gd name="connsiteX1" fmla="*/ 3306938 w 3308525"/>
                  <a:gd name="connsiteY1" fmla="*/ 3462516 h 3462516"/>
                  <a:gd name="connsiteX2" fmla="*/ 3308525 w 3308525"/>
                  <a:gd name="connsiteY2" fmla="*/ 2823806 h 3462516"/>
                  <a:gd name="connsiteX3" fmla="*/ 629183 w 3308525"/>
                  <a:gd name="connsiteY3" fmla="*/ 0 h 3462516"/>
                  <a:gd name="connsiteX4" fmla="*/ 0 w 3308525"/>
                  <a:gd name="connsiteY4" fmla="*/ 64630 h 3462516"/>
                  <a:gd name="connsiteX0" fmla="*/ 0 w 3308525"/>
                  <a:gd name="connsiteY0" fmla="*/ 5065 h 3402951"/>
                  <a:gd name="connsiteX1" fmla="*/ 3306938 w 3308525"/>
                  <a:gd name="connsiteY1" fmla="*/ 3402951 h 3402951"/>
                  <a:gd name="connsiteX2" fmla="*/ 3308525 w 3308525"/>
                  <a:gd name="connsiteY2" fmla="*/ 2764241 h 3402951"/>
                  <a:gd name="connsiteX3" fmla="*/ 672650 w 3308525"/>
                  <a:gd name="connsiteY3" fmla="*/ 0 h 3402951"/>
                  <a:gd name="connsiteX4" fmla="*/ 0 w 3308525"/>
                  <a:gd name="connsiteY4" fmla="*/ 5065 h 3402951"/>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4325"/>
                  <a:gd name="connsiteX1" fmla="*/ 3313377 w 3314964"/>
                  <a:gd name="connsiteY1" fmla="*/ 3404325 h 3404325"/>
                  <a:gd name="connsiteX2" fmla="*/ 3314964 w 3314964"/>
                  <a:gd name="connsiteY2" fmla="*/ 2765615 h 3404325"/>
                  <a:gd name="connsiteX3" fmla="*/ 679089 w 3314964"/>
                  <a:gd name="connsiteY3" fmla="*/ 1374 h 3404325"/>
                  <a:gd name="connsiteX4" fmla="*/ 0 w 3314964"/>
                  <a:gd name="connsiteY4" fmla="*/ 0 h 340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964" h="3404325">
                    <a:moveTo>
                      <a:pt x="0" y="0"/>
                    </a:moveTo>
                    <a:lnTo>
                      <a:pt x="3313377" y="3404325"/>
                    </a:lnTo>
                    <a:lnTo>
                      <a:pt x="3314964" y="2765615"/>
                    </a:lnTo>
                    <a:lnTo>
                      <a:pt x="679089" y="1374"/>
                    </a:ln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089766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oT Archite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773830"/>
            <a:ext cx="1426688" cy="900225"/>
            <a:chOff x="65242" y="4000957"/>
            <a:chExt cx="1426688" cy="900225"/>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49956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882"/>
                <a:t>BUSINESS / CUSTOM APPS</a:t>
              </a:r>
            </a:p>
            <a:p>
              <a:r>
                <a:rPr lang="en-US" sz="882"/>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3345671"/>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882"/>
                <a:t>LOGS, FILES AND MEDIA</a:t>
              </a:r>
              <a:br>
                <a:rPr lang="en-US" sz="882"/>
              </a:br>
              <a:r>
                <a:rPr lang="en-US" sz="882"/>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grpSp>
        <p:nvGrpSpPr>
          <p:cNvPr id="139" name="Group 138">
            <a:extLst>
              <a:ext uri="{FF2B5EF4-FFF2-40B4-BE49-F238E27FC236}">
                <a16:creationId xmlns:a16="http://schemas.microsoft.com/office/drawing/2014/main" id="{F8864308-EDF4-4F6F-82A0-019C4075B48C}"/>
              </a:ext>
            </a:extLst>
          </p:cNvPr>
          <p:cNvGrpSpPr/>
          <p:nvPr userDrawn="1"/>
        </p:nvGrpSpPr>
        <p:grpSpPr>
          <a:xfrm>
            <a:off x="10093557" y="4149535"/>
            <a:ext cx="1611093" cy="1315160"/>
            <a:chOff x="10097536" y="2988685"/>
            <a:chExt cx="1611094" cy="1315160"/>
          </a:xfrm>
        </p:grpSpPr>
        <p:sp>
          <p:nvSpPr>
            <p:cNvPr id="140" name="Rectangle 139">
              <a:extLst>
                <a:ext uri="{FF2B5EF4-FFF2-40B4-BE49-F238E27FC236}">
                  <a16:creationId xmlns:a16="http://schemas.microsoft.com/office/drawing/2014/main" id="{A736D8CC-D9CD-45A0-9127-77E26519AE29}"/>
                </a:ext>
              </a:extLst>
            </p:cNvPr>
            <p:cNvSpPr/>
            <p:nvPr/>
          </p:nvSpPr>
          <p:spPr>
            <a:xfrm>
              <a:off x="10097536" y="4077518"/>
              <a:ext cx="1611094" cy="226327"/>
            </a:xfrm>
            <a:prstGeom prst="rect">
              <a:avLst/>
            </a:prstGeom>
          </p:spPr>
          <p:txBody>
            <a:bodyPr wrap="none">
              <a:spAutoFit/>
            </a:bodyPr>
            <a:lstStyle/>
            <a:p>
              <a:pPr algn="ctr" defTabSz="932239"/>
              <a:r>
                <a:rPr lang="en-US" sz="882"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ANALYTICAL DASHBOARDS</a:t>
              </a:r>
            </a:p>
          </p:txBody>
        </p:sp>
        <p:grpSp>
          <p:nvGrpSpPr>
            <p:cNvPr id="141" name="Group 140">
              <a:extLst>
                <a:ext uri="{FF2B5EF4-FFF2-40B4-BE49-F238E27FC236}">
                  <a16:creationId xmlns:a16="http://schemas.microsoft.com/office/drawing/2014/main" id="{3F5FDCDA-2B93-4E78-90A5-023DC0ECF1DC}"/>
                </a:ext>
              </a:extLst>
            </p:cNvPr>
            <p:cNvGrpSpPr/>
            <p:nvPr/>
          </p:nvGrpSpPr>
          <p:grpSpPr>
            <a:xfrm>
              <a:off x="10119163" y="2988685"/>
              <a:ext cx="1552845" cy="1054658"/>
              <a:chOff x="10119163" y="2988685"/>
              <a:chExt cx="1552845" cy="1054658"/>
            </a:xfrm>
          </p:grpSpPr>
          <p:sp>
            <p:nvSpPr>
              <p:cNvPr id="142" name="Freeform 793">
                <a:extLst>
                  <a:ext uri="{FF2B5EF4-FFF2-40B4-BE49-F238E27FC236}">
                    <a16:creationId xmlns:a16="http://schemas.microsoft.com/office/drawing/2014/main" id="{B4EDFD88-9350-41B3-9A6A-57317D110CBD}"/>
                  </a:ext>
                </a:extLst>
              </p:cNvPr>
              <p:cNvSpPr/>
              <p:nvPr/>
            </p:nvSpPr>
            <p:spPr bwMode="auto">
              <a:xfrm>
                <a:off x="10119163" y="3012525"/>
                <a:ext cx="1552845" cy="1030818"/>
              </a:xfrm>
              <a:custGeom>
                <a:avLst/>
                <a:gdLst>
                  <a:gd name="connsiteX0" fmla="*/ 4216982 w 8766916"/>
                  <a:gd name="connsiteY0" fmla="*/ 5580888 h 5979485"/>
                  <a:gd name="connsiteX1" fmla="*/ 4178255 w 8766916"/>
                  <a:gd name="connsiteY1" fmla="*/ 5596930 h 5979485"/>
                  <a:gd name="connsiteX2" fmla="*/ 4162214 w 8766916"/>
                  <a:gd name="connsiteY2" fmla="*/ 5635657 h 5979485"/>
                  <a:gd name="connsiteX3" fmla="*/ 4162213 w 8766916"/>
                  <a:gd name="connsiteY3" fmla="*/ 5635656 h 5979485"/>
                  <a:gd name="connsiteX4" fmla="*/ 4162213 w 8766916"/>
                  <a:gd name="connsiteY4" fmla="*/ 5635657 h 5979485"/>
                  <a:gd name="connsiteX5" fmla="*/ 4162214 w 8766916"/>
                  <a:gd name="connsiteY5" fmla="*/ 5635657 h 5979485"/>
                  <a:gd name="connsiteX6" fmla="*/ 4178255 w 8766916"/>
                  <a:gd name="connsiteY6" fmla="*/ 5674384 h 5979485"/>
                  <a:gd name="connsiteX7" fmla="*/ 4216982 w 8766916"/>
                  <a:gd name="connsiteY7" fmla="*/ 5690425 h 5979485"/>
                  <a:gd name="connsiteX8" fmla="*/ 4549934 w 8766916"/>
                  <a:gd name="connsiteY8" fmla="*/ 5690426 h 5979485"/>
                  <a:gd name="connsiteX9" fmla="*/ 4604703 w 8766916"/>
                  <a:gd name="connsiteY9" fmla="*/ 5635657 h 5979485"/>
                  <a:gd name="connsiteX10" fmla="*/ 4604704 w 8766916"/>
                  <a:gd name="connsiteY10" fmla="*/ 5635657 h 5979485"/>
                  <a:gd name="connsiteX11" fmla="*/ 4549935 w 8766916"/>
                  <a:gd name="connsiteY11" fmla="*/ 5580888 h 5979485"/>
                  <a:gd name="connsiteX12" fmla="*/ 3969048 w 8766916"/>
                  <a:gd name="connsiteY12" fmla="*/ 99945 h 5979485"/>
                  <a:gd name="connsiteX13" fmla="*/ 3930321 w 8766916"/>
                  <a:gd name="connsiteY13" fmla="*/ 115987 h 5979485"/>
                  <a:gd name="connsiteX14" fmla="*/ 3914280 w 8766916"/>
                  <a:gd name="connsiteY14" fmla="*/ 154714 h 5979485"/>
                  <a:gd name="connsiteX15" fmla="*/ 3914279 w 8766916"/>
                  <a:gd name="connsiteY15" fmla="*/ 154713 h 5979485"/>
                  <a:gd name="connsiteX16" fmla="*/ 3914279 w 8766916"/>
                  <a:gd name="connsiteY16" fmla="*/ 154714 h 5979485"/>
                  <a:gd name="connsiteX17" fmla="*/ 3914280 w 8766916"/>
                  <a:gd name="connsiteY17" fmla="*/ 154714 h 5979485"/>
                  <a:gd name="connsiteX18" fmla="*/ 3930321 w 8766916"/>
                  <a:gd name="connsiteY18" fmla="*/ 193441 h 5979485"/>
                  <a:gd name="connsiteX19" fmla="*/ 3969048 w 8766916"/>
                  <a:gd name="connsiteY19" fmla="*/ 209482 h 5979485"/>
                  <a:gd name="connsiteX20" fmla="*/ 4797868 w 8766916"/>
                  <a:gd name="connsiteY20" fmla="*/ 209483 h 5979485"/>
                  <a:gd name="connsiteX21" fmla="*/ 4852637 w 8766916"/>
                  <a:gd name="connsiteY21" fmla="*/ 154714 h 5979485"/>
                  <a:gd name="connsiteX22" fmla="*/ 4852638 w 8766916"/>
                  <a:gd name="connsiteY22" fmla="*/ 154714 h 5979485"/>
                  <a:gd name="connsiteX23" fmla="*/ 4797869 w 8766916"/>
                  <a:gd name="connsiteY23" fmla="*/ 99945 h 5979485"/>
                  <a:gd name="connsiteX24" fmla="*/ 442123 w 8766916"/>
                  <a:gd name="connsiteY24" fmla="*/ 0 h 5979485"/>
                  <a:gd name="connsiteX25" fmla="*/ 8324793 w 8766916"/>
                  <a:gd name="connsiteY25" fmla="*/ 0 h 5979485"/>
                  <a:gd name="connsiteX26" fmla="*/ 8766916 w 8766916"/>
                  <a:gd name="connsiteY26" fmla="*/ 442123 h 5979485"/>
                  <a:gd name="connsiteX27" fmla="*/ 8766916 w 8766916"/>
                  <a:gd name="connsiteY27" fmla="*/ 5537362 h 5979485"/>
                  <a:gd name="connsiteX28" fmla="*/ 8324793 w 8766916"/>
                  <a:gd name="connsiteY28" fmla="*/ 5979485 h 5979485"/>
                  <a:gd name="connsiteX29" fmla="*/ 442123 w 8766916"/>
                  <a:gd name="connsiteY29" fmla="*/ 5979485 h 5979485"/>
                  <a:gd name="connsiteX30" fmla="*/ 0 w 8766916"/>
                  <a:gd name="connsiteY30" fmla="*/ 5537362 h 5979485"/>
                  <a:gd name="connsiteX31" fmla="*/ 0 w 8766916"/>
                  <a:gd name="connsiteY31" fmla="*/ 442123 h 5979485"/>
                  <a:gd name="connsiteX32" fmla="*/ 442123 w 8766916"/>
                  <a:gd name="connsiteY32" fmla="*/ 0 h 59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6916" h="5979485">
                    <a:moveTo>
                      <a:pt x="4216982" y="5580888"/>
                    </a:moveTo>
                    <a:cubicBezTo>
                      <a:pt x="4201858" y="5580888"/>
                      <a:pt x="4188166" y="5587018"/>
                      <a:pt x="4178255" y="5596930"/>
                    </a:cubicBezTo>
                    <a:lnTo>
                      <a:pt x="4162214" y="5635657"/>
                    </a:lnTo>
                    <a:lnTo>
                      <a:pt x="4162213" y="5635656"/>
                    </a:lnTo>
                    <a:lnTo>
                      <a:pt x="4162213" y="5635657"/>
                    </a:lnTo>
                    <a:lnTo>
                      <a:pt x="4162214" y="5635657"/>
                    </a:lnTo>
                    <a:lnTo>
                      <a:pt x="4178255" y="5674384"/>
                    </a:lnTo>
                    <a:cubicBezTo>
                      <a:pt x="4188166" y="5684295"/>
                      <a:pt x="4201858" y="5690425"/>
                      <a:pt x="4216982" y="5690425"/>
                    </a:cubicBezTo>
                    <a:lnTo>
                      <a:pt x="4549934" y="5690426"/>
                    </a:lnTo>
                    <a:cubicBezTo>
                      <a:pt x="4580182" y="5690426"/>
                      <a:pt x="4604703" y="5665905"/>
                      <a:pt x="4604703" y="5635657"/>
                    </a:cubicBezTo>
                    <a:lnTo>
                      <a:pt x="4604704" y="5635657"/>
                    </a:lnTo>
                    <a:cubicBezTo>
                      <a:pt x="4604704" y="5605409"/>
                      <a:pt x="4580183" y="5580888"/>
                      <a:pt x="4549935" y="5580888"/>
                    </a:cubicBezTo>
                    <a:close/>
                    <a:moveTo>
                      <a:pt x="3969048" y="99945"/>
                    </a:moveTo>
                    <a:cubicBezTo>
                      <a:pt x="3953924" y="99945"/>
                      <a:pt x="3940232" y="106076"/>
                      <a:pt x="3930321" y="115987"/>
                    </a:cubicBezTo>
                    <a:lnTo>
                      <a:pt x="3914280" y="154714"/>
                    </a:lnTo>
                    <a:lnTo>
                      <a:pt x="3914279" y="154713"/>
                    </a:lnTo>
                    <a:lnTo>
                      <a:pt x="3914279" y="154714"/>
                    </a:lnTo>
                    <a:lnTo>
                      <a:pt x="3914280" y="154714"/>
                    </a:lnTo>
                    <a:lnTo>
                      <a:pt x="3930321" y="193441"/>
                    </a:lnTo>
                    <a:cubicBezTo>
                      <a:pt x="3940232" y="203352"/>
                      <a:pt x="3953924" y="209482"/>
                      <a:pt x="3969048" y="209482"/>
                    </a:cubicBezTo>
                    <a:lnTo>
                      <a:pt x="4797868" y="209483"/>
                    </a:lnTo>
                    <a:cubicBezTo>
                      <a:pt x="4828116" y="209483"/>
                      <a:pt x="4852637" y="184962"/>
                      <a:pt x="4852637" y="154714"/>
                    </a:cubicBezTo>
                    <a:lnTo>
                      <a:pt x="4852638" y="154714"/>
                    </a:lnTo>
                    <a:cubicBezTo>
                      <a:pt x="4852638" y="124466"/>
                      <a:pt x="4828117" y="99945"/>
                      <a:pt x="4797869" y="99945"/>
                    </a:cubicBezTo>
                    <a:close/>
                    <a:moveTo>
                      <a:pt x="442123" y="0"/>
                    </a:moveTo>
                    <a:lnTo>
                      <a:pt x="8324793" y="0"/>
                    </a:lnTo>
                    <a:cubicBezTo>
                      <a:pt x="8568971" y="0"/>
                      <a:pt x="8766916" y="197945"/>
                      <a:pt x="8766916" y="442123"/>
                    </a:cubicBezTo>
                    <a:lnTo>
                      <a:pt x="8766916" y="5537362"/>
                    </a:lnTo>
                    <a:cubicBezTo>
                      <a:pt x="8766916" y="5781540"/>
                      <a:pt x="8568971" y="5979485"/>
                      <a:pt x="8324793" y="5979485"/>
                    </a:cubicBezTo>
                    <a:lnTo>
                      <a:pt x="442123" y="5979485"/>
                    </a:lnTo>
                    <a:cubicBezTo>
                      <a:pt x="197945" y="5979485"/>
                      <a:pt x="0" y="5781540"/>
                      <a:pt x="0" y="5537362"/>
                    </a:cubicBezTo>
                    <a:lnTo>
                      <a:pt x="0" y="442123"/>
                    </a:lnTo>
                    <a:cubicBezTo>
                      <a:pt x="0" y="197945"/>
                      <a:pt x="197945" y="0"/>
                      <a:pt x="442123" y="0"/>
                    </a:cubicBezTo>
                    <a:close/>
                  </a:path>
                </a:pathLst>
              </a:cu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Rounded Rectangle 794">
                <a:extLst>
                  <a:ext uri="{FF2B5EF4-FFF2-40B4-BE49-F238E27FC236}">
                    <a16:creationId xmlns:a16="http://schemas.microsoft.com/office/drawing/2014/main" id="{63942C07-579B-4DA3-A848-324C48236DDF}"/>
                  </a:ext>
                </a:extLst>
              </p:cNvPr>
              <p:cNvSpPr/>
              <p:nvPr/>
            </p:nvSpPr>
            <p:spPr bwMode="auto">
              <a:xfrm>
                <a:off x="10173648" y="3073293"/>
                <a:ext cx="1443873" cy="866578"/>
              </a:xfrm>
              <a:prstGeom prst="roundRect">
                <a:avLst>
                  <a:gd name="adj" fmla="val 3154"/>
                </a:avLst>
              </a:prstGeom>
              <a:solidFill>
                <a:srgbClr val="A4D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4" name="Group 143">
                <a:extLst>
                  <a:ext uri="{FF2B5EF4-FFF2-40B4-BE49-F238E27FC236}">
                    <a16:creationId xmlns:a16="http://schemas.microsoft.com/office/drawing/2014/main" id="{01468951-CF15-468C-9C57-A240A23D49A6}"/>
                  </a:ext>
                </a:extLst>
              </p:cNvPr>
              <p:cNvGrpSpPr/>
              <p:nvPr/>
            </p:nvGrpSpPr>
            <p:grpSpPr>
              <a:xfrm>
                <a:off x="10253464" y="3568950"/>
                <a:ext cx="1264012" cy="319744"/>
                <a:chOff x="-2260600" y="-1854743"/>
                <a:chExt cx="7136246" cy="1854743"/>
              </a:xfrm>
              <a:solidFill>
                <a:schemeClr val="bg1">
                  <a:lumMod val="75000"/>
                </a:schemeClr>
              </a:solidFill>
            </p:grpSpPr>
            <p:sp>
              <p:nvSpPr>
                <p:cNvPr id="180" name="Rectangle 179">
                  <a:extLst>
                    <a:ext uri="{FF2B5EF4-FFF2-40B4-BE49-F238E27FC236}">
                      <a16:creationId xmlns:a16="http://schemas.microsoft.com/office/drawing/2014/main" id="{98077E67-620E-4785-A620-5C639E82521F}"/>
                    </a:ext>
                  </a:extLst>
                </p:cNvPr>
                <p:cNvSpPr/>
                <p:nvPr/>
              </p:nvSpPr>
              <p:spPr bwMode="auto">
                <a:xfrm>
                  <a:off x="-1574362"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701472FD-BF11-4844-9814-C3F5FCCE6C19}"/>
                    </a:ext>
                  </a:extLst>
                </p:cNvPr>
                <p:cNvSpPr/>
                <p:nvPr/>
              </p:nvSpPr>
              <p:spPr bwMode="auto">
                <a:xfrm>
                  <a:off x="-714156"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C79E618-ABBD-401E-ACB3-8C066F3049DA}"/>
                    </a:ext>
                  </a:extLst>
                </p:cNvPr>
                <p:cNvSpPr/>
                <p:nvPr/>
              </p:nvSpPr>
              <p:spPr bwMode="auto">
                <a:xfrm>
                  <a:off x="17023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079DABA-2624-47C2-91C6-EDED72C5D354}"/>
                    </a:ext>
                  </a:extLst>
                </p:cNvPr>
                <p:cNvSpPr/>
                <p:nvPr/>
              </p:nvSpPr>
              <p:spPr bwMode="auto">
                <a:xfrm>
                  <a:off x="106496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485BFE25-E2AD-4978-B02E-31D26728FDCA}"/>
                    </a:ext>
                  </a:extLst>
                </p:cNvPr>
                <p:cNvSpPr/>
                <p:nvPr/>
              </p:nvSpPr>
              <p:spPr bwMode="auto">
                <a:xfrm>
                  <a:off x="1949364"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a:extLst>
                    <a:ext uri="{FF2B5EF4-FFF2-40B4-BE49-F238E27FC236}">
                      <a16:creationId xmlns:a16="http://schemas.microsoft.com/office/drawing/2014/main" id="{900483AF-11F6-449E-9A11-FB93B4EEFA27}"/>
                    </a:ext>
                  </a:extLst>
                </p:cNvPr>
                <p:cNvSpPr/>
                <p:nvPr/>
              </p:nvSpPr>
              <p:spPr bwMode="auto">
                <a:xfrm>
                  <a:off x="3710240" y="-1854743"/>
                  <a:ext cx="535215" cy="1796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F6554792-5D77-43E9-BA4D-ECF3A891F8AA}"/>
                    </a:ext>
                  </a:extLst>
                </p:cNvPr>
                <p:cNvSpPr/>
                <p:nvPr/>
              </p:nvSpPr>
              <p:spPr bwMode="auto">
                <a:xfrm>
                  <a:off x="-1574362" y="-1498600"/>
                  <a:ext cx="535215" cy="14986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6F365FE0-E2CD-49FA-97B0-C22AE033C81E}"/>
                    </a:ext>
                  </a:extLst>
                </p:cNvPr>
                <p:cNvSpPr/>
                <p:nvPr/>
              </p:nvSpPr>
              <p:spPr bwMode="auto">
                <a:xfrm>
                  <a:off x="-714156" y="-1390650"/>
                  <a:ext cx="535215" cy="13906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C5283A78-29F3-4774-8AE1-DC0EAB20969D}"/>
                    </a:ext>
                  </a:extLst>
                </p:cNvPr>
                <p:cNvSpPr/>
                <p:nvPr/>
              </p:nvSpPr>
              <p:spPr bwMode="auto">
                <a:xfrm>
                  <a:off x="170239" y="-1193800"/>
                  <a:ext cx="535215" cy="11938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0F872ACD-75F2-4445-B0EF-991CCCE79F59}"/>
                    </a:ext>
                  </a:extLst>
                </p:cNvPr>
                <p:cNvSpPr/>
                <p:nvPr/>
              </p:nvSpPr>
              <p:spPr bwMode="auto">
                <a:xfrm>
                  <a:off x="283328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31000D16-DEE4-4FDE-91AA-03D124921514}"/>
                    </a:ext>
                  </a:extLst>
                </p:cNvPr>
                <p:cNvSpPr/>
                <p:nvPr/>
              </p:nvSpPr>
              <p:spPr bwMode="auto">
                <a:xfrm>
                  <a:off x="1064969" y="-831850"/>
                  <a:ext cx="535215" cy="8318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FE305B6A-A821-431E-B93C-E0DD2CE9F061}"/>
                    </a:ext>
                  </a:extLst>
                </p:cNvPr>
                <p:cNvSpPr/>
                <p:nvPr/>
              </p:nvSpPr>
              <p:spPr bwMode="auto">
                <a:xfrm>
                  <a:off x="1949364" y="-622300"/>
                  <a:ext cx="535215" cy="6223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40661B71-07B6-4769-8411-3819D65AE879}"/>
                    </a:ext>
                  </a:extLst>
                </p:cNvPr>
                <p:cNvSpPr/>
                <p:nvPr/>
              </p:nvSpPr>
              <p:spPr bwMode="auto">
                <a:xfrm>
                  <a:off x="2833289" y="-434338"/>
                  <a:ext cx="535215" cy="434338"/>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B0B54484-939B-4D49-8CAD-CAA8F1BCC3FB}"/>
                    </a:ext>
                  </a:extLst>
                </p:cNvPr>
                <p:cNvSpPr/>
                <p:nvPr/>
              </p:nvSpPr>
              <p:spPr bwMode="auto">
                <a:xfrm>
                  <a:off x="3710240" y="-476999"/>
                  <a:ext cx="535215" cy="476999"/>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6C2FD592-2EDE-43CA-99F4-DB861473E17A}"/>
                    </a:ext>
                  </a:extLst>
                </p:cNvPr>
                <p:cNvSpPr/>
                <p:nvPr/>
              </p:nvSpPr>
              <p:spPr bwMode="auto">
                <a:xfrm>
                  <a:off x="-2260600" y="-89935"/>
                  <a:ext cx="7136246" cy="899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5" name="Round Single Corner Rectangle 796">
                <a:extLst>
                  <a:ext uri="{FF2B5EF4-FFF2-40B4-BE49-F238E27FC236}">
                    <a16:creationId xmlns:a16="http://schemas.microsoft.com/office/drawing/2014/main" id="{EBF68BFE-FC2E-46D7-8ACE-5C9976ACD462}"/>
                  </a:ext>
                </a:extLst>
              </p:cNvPr>
              <p:cNvSpPr/>
              <p:nvPr/>
            </p:nvSpPr>
            <p:spPr bwMode="auto">
              <a:xfrm flipH="1">
                <a:off x="10173648" y="3073293"/>
                <a:ext cx="736787" cy="406066"/>
              </a:xfrm>
              <a:prstGeom prst="round1Rect">
                <a:avLst>
                  <a:gd name="adj" fmla="val 5061"/>
                </a:avLst>
              </a:prstGeom>
              <a:solidFill>
                <a:srgbClr val="AFE5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a:extLst>
                  <a:ext uri="{FF2B5EF4-FFF2-40B4-BE49-F238E27FC236}">
                    <a16:creationId xmlns:a16="http://schemas.microsoft.com/office/drawing/2014/main" id="{975281E8-D9BD-4891-8B28-232FDCF21A2C}"/>
                  </a:ext>
                </a:extLst>
              </p:cNvPr>
              <p:cNvGrpSpPr/>
              <p:nvPr/>
            </p:nvGrpSpPr>
            <p:grpSpPr>
              <a:xfrm>
                <a:off x="10245292" y="3124575"/>
                <a:ext cx="549720" cy="311607"/>
                <a:chOff x="-2306944" y="-4514537"/>
                <a:chExt cx="3103562" cy="1807544"/>
              </a:xfrm>
            </p:grpSpPr>
            <p:sp>
              <p:nvSpPr>
                <p:cNvPr id="161" name="Rectangle 160">
                  <a:extLst>
                    <a:ext uri="{FF2B5EF4-FFF2-40B4-BE49-F238E27FC236}">
                      <a16:creationId xmlns:a16="http://schemas.microsoft.com/office/drawing/2014/main" id="{2959177E-5C47-4001-B00B-F50858426DAE}"/>
                    </a:ext>
                  </a:extLst>
                </p:cNvPr>
                <p:cNvSpPr/>
                <p:nvPr/>
              </p:nvSpPr>
              <p:spPr bwMode="auto">
                <a:xfrm rot="7607389">
                  <a:off x="-2126709" y="-3420315"/>
                  <a:ext cx="82296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a:extLst>
                    <a:ext uri="{FF2B5EF4-FFF2-40B4-BE49-F238E27FC236}">
                      <a16:creationId xmlns:a16="http://schemas.microsoft.com/office/drawing/2014/main" id="{2F9C2179-96B5-4F51-9C19-24ED434E0477}"/>
                    </a:ext>
                  </a:extLst>
                </p:cNvPr>
                <p:cNvGrpSpPr/>
                <p:nvPr/>
              </p:nvGrpSpPr>
              <p:grpSpPr>
                <a:xfrm>
                  <a:off x="-1734540" y="-3948849"/>
                  <a:ext cx="522022" cy="522022"/>
                  <a:chOff x="-2295617" y="-3234179"/>
                  <a:chExt cx="522022" cy="522022"/>
                </a:xfrm>
              </p:grpSpPr>
              <p:sp>
                <p:nvSpPr>
                  <p:cNvPr id="178" name="Oval 177">
                    <a:extLst>
                      <a:ext uri="{FF2B5EF4-FFF2-40B4-BE49-F238E27FC236}">
                        <a16:creationId xmlns:a16="http://schemas.microsoft.com/office/drawing/2014/main" id="{560A730B-C739-4BA0-AD2C-F874EA8BC08C}"/>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E18181E-4E82-4E82-962D-E1D11C34D6AB}"/>
                      </a:ext>
                    </a:extLst>
                  </p:cNvPr>
                  <p:cNvSpPr/>
                  <p:nvPr/>
                </p:nvSpPr>
                <p:spPr bwMode="auto">
                  <a:xfrm>
                    <a:off x="-2170216" y="-3108778"/>
                    <a:ext cx="271220" cy="271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3" name="Rectangle 162">
                  <a:extLst>
                    <a:ext uri="{FF2B5EF4-FFF2-40B4-BE49-F238E27FC236}">
                      <a16:creationId xmlns:a16="http://schemas.microsoft.com/office/drawing/2014/main" id="{C62CB263-6E7A-4C07-9593-E64656688D4B}"/>
                    </a:ext>
                  </a:extLst>
                </p:cNvPr>
                <p:cNvSpPr/>
                <p:nvPr/>
              </p:nvSpPr>
              <p:spPr bwMode="auto">
                <a:xfrm rot="7275383">
                  <a:off x="-1222158" y="-3724309"/>
                  <a:ext cx="118872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2135BB22-F16B-40B7-99B5-B3B9F763153B}"/>
                    </a:ext>
                  </a:extLst>
                </p:cNvPr>
                <p:cNvSpPr/>
                <p:nvPr/>
              </p:nvSpPr>
              <p:spPr bwMode="auto">
                <a:xfrm rot="3363411">
                  <a:off x="-590597" y="-3622579"/>
                  <a:ext cx="146304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5" name="Group 164">
                  <a:extLst>
                    <a:ext uri="{FF2B5EF4-FFF2-40B4-BE49-F238E27FC236}">
                      <a16:creationId xmlns:a16="http://schemas.microsoft.com/office/drawing/2014/main" id="{9E986DDD-B61E-43A4-8479-FE887FCFD0BA}"/>
                    </a:ext>
                  </a:extLst>
                </p:cNvPr>
                <p:cNvGrpSpPr/>
                <p:nvPr/>
              </p:nvGrpSpPr>
              <p:grpSpPr>
                <a:xfrm>
                  <a:off x="-2306944" y="-3280741"/>
                  <a:ext cx="522022" cy="522022"/>
                  <a:chOff x="-2295617" y="-3234179"/>
                  <a:chExt cx="522022" cy="522022"/>
                </a:xfrm>
              </p:grpSpPr>
              <p:sp>
                <p:nvSpPr>
                  <p:cNvPr id="176" name="Oval 175">
                    <a:extLst>
                      <a:ext uri="{FF2B5EF4-FFF2-40B4-BE49-F238E27FC236}">
                        <a16:creationId xmlns:a16="http://schemas.microsoft.com/office/drawing/2014/main" id="{4FEBB466-8BB8-4C86-84FC-5A3F560973BF}"/>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5D2599F6-8A8E-4E6B-9C66-FD9C8C6E950E}"/>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5ED6E156-328F-4B64-B965-7FBCBFA6E256}"/>
                    </a:ext>
                  </a:extLst>
                </p:cNvPr>
                <p:cNvGrpSpPr/>
                <p:nvPr/>
              </p:nvGrpSpPr>
              <p:grpSpPr>
                <a:xfrm>
                  <a:off x="-1149818" y="-3552228"/>
                  <a:ext cx="522022" cy="522022"/>
                  <a:chOff x="-2295617" y="-3234179"/>
                  <a:chExt cx="522022" cy="522022"/>
                </a:xfrm>
              </p:grpSpPr>
              <p:sp>
                <p:nvSpPr>
                  <p:cNvPr id="174" name="Oval 173">
                    <a:extLst>
                      <a:ext uri="{FF2B5EF4-FFF2-40B4-BE49-F238E27FC236}">
                        <a16:creationId xmlns:a16="http://schemas.microsoft.com/office/drawing/2014/main" id="{C93CEEAB-BB74-441C-A21B-C32BD70E1BA4}"/>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Oval 174">
                    <a:extLst>
                      <a:ext uri="{FF2B5EF4-FFF2-40B4-BE49-F238E27FC236}">
                        <a16:creationId xmlns:a16="http://schemas.microsoft.com/office/drawing/2014/main" id="{51F9C7FE-DB2A-4D26-B0C9-00C52730CD94}"/>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6F6C1D-F13C-40C9-BF73-127AA46BEDB6}"/>
                    </a:ext>
                  </a:extLst>
                </p:cNvPr>
                <p:cNvGrpSpPr/>
                <p:nvPr/>
              </p:nvGrpSpPr>
              <p:grpSpPr>
                <a:xfrm>
                  <a:off x="-564028" y="-4514537"/>
                  <a:ext cx="522022" cy="522022"/>
                  <a:chOff x="-2295617" y="-3234179"/>
                  <a:chExt cx="522022" cy="522022"/>
                </a:xfrm>
              </p:grpSpPr>
              <p:sp>
                <p:nvSpPr>
                  <p:cNvPr id="172" name="Oval 171">
                    <a:extLst>
                      <a:ext uri="{FF2B5EF4-FFF2-40B4-BE49-F238E27FC236}">
                        <a16:creationId xmlns:a16="http://schemas.microsoft.com/office/drawing/2014/main" id="{723ACFBD-9E23-4190-A13D-83383692A590}"/>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7E00F193-7AD1-4F99-A674-F210BFF40115}"/>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1AD10D0F-7F83-4A60-BDAE-22AAD5A28332}"/>
                    </a:ext>
                  </a:extLst>
                </p:cNvPr>
                <p:cNvGrpSpPr/>
                <p:nvPr/>
              </p:nvGrpSpPr>
              <p:grpSpPr>
                <a:xfrm>
                  <a:off x="274596" y="-3229015"/>
                  <a:ext cx="522022" cy="522022"/>
                  <a:chOff x="-2295617" y="-3234179"/>
                  <a:chExt cx="522022" cy="522022"/>
                </a:xfrm>
              </p:grpSpPr>
              <p:sp>
                <p:nvSpPr>
                  <p:cNvPr id="170" name="Oval 169">
                    <a:extLst>
                      <a:ext uri="{FF2B5EF4-FFF2-40B4-BE49-F238E27FC236}">
                        <a16:creationId xmlns:a16="http://schemas.microsoft.com/office/drawing/2014/main" id="{DFC3A654-68B9-4492-AEF0-4C651DA25880}"/>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CAA3F6FE-35D1-43D3-8416-1BBB31DA70B8}"/>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9" name="Rectangle 168">
                  <a:extLst>
                    <a:ext uri="{FF2B5EF4-FFF2-40B4-BE49-F238E27FC236}">
                      <a16:creationId xmlns:a16="http://schemas.microsoft.com/office/drawing/2014/main" id="{EDA104C3-2868-4C86-86CF-53FD345A7962}"/>
                    </a:ext>
                  </a:extLst>
                </p:cNvPr>
                <p:cNvSpPr/>
                <p:nvPr/>
              </p:nvSpPr>
              <p:spPr bwMode="auto">
                <a:xfrm rot="2257840">
                  <a:off x="-1579614" y="-3506503"/>
                  <a:ext cx="822960" cy="61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7" name="Round Single Corner Rectangle 798">
                <a:extLst>
                  <a:ext uri="{FF2B5EF4-FFF2-40B4-BE49-F238E27FC236}">
                    <a16:creationId xmlns:a16="http://schemas.microsoft.com/office/drawing/2014/main" id="{61D56040-B2C0-49D6-B48B-58778313FCD0}"/>
                  </a:ext>
                </a:extLst>
              </p:cNvPr>
              <p:cNvSpPr/>
              <p:nvPr/>
            </p:nvSpPr>
            <p:spPr bwMode="auto">
              <a:xfrm>
                <a:off x="10883518" y="3073293"/>
                <a:ext cx="736787" cy="406066"/>
              </a:xfrm>
              <a:prstGeom prst="round1Rect">
                <a:avLst>
                  <a:gd name="adj" fmla="val 5061"/>
                </a:avLst>
              </a:prstGeom>
              <a:solidFill>
                <a:srgbClr val="6BC6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8" name="Group 147">
                <a:extLst>
                  <a:ext uri="{FF2B5EF4-FFF2-40B4-BE49-F238E27FC236}">
                    <a16:creationId xmlns:a16="http://schemas.microsoft.com/office/drawing/2014/main" id="{852294CC-C92A-4D7C-BDE8-AA44DDC884F7}"/>
                  </a:ext>
                </a:extLst>
              </p:cNvPr>
              <p:cNvGrpSpPr/>
              <p:nvPr/>
            </p:nvGrpSpPr>
            <p:grpSpPr>
              <a:xfrm>
                <a:off x="11004109" y="3155891"/>
                <a:ext cx="527713" cy="249755"/>
                <a:chOff x="-161511" y="-2348664"/>
                <a:chExt cx="2979313" cy="1448760"/>
              </a:xfrm>
            </p:grpSpPr>
            <p:sp>
              <p:nvSpPr>
                <p:cNvPr id="151" name="Rectangle 150">
                  <a:extLst>
                    <a:ext uri="{FF2B5EF4-FFF2-40B4-BE49-F238E27FC236}">
                      <a16:creationId xmlns:a16="http://schemas.microsoft.com/office/drawing/2014/main" id="{288DFE92-12F9-4B56-963E-F3C15FC5393D}"/>
                    </a:ext>
                  </a:extLst>
                </p:cNvPr>
                <p:cNvSpPr/>
                <p:nvPr/>
              </p:nvSpPr>
              <p:spPr bwMode="auto">
                <a:xfrm>
                  <a:off x="-161511" y="-2348664"/>
                  <a:ext cx="107110" cy="1448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09F6EABC-6BD7-4875-9C7B-6114BF8B6E23}"/>
                    </a:ext>
                  </a:extLst>
                </p:cNvPr>
                <p:cNvSpPr/>
                <p:nvPr/>
              </p:nvSpPr>
              <p:spPr bwMode="auto">
                <a:xfrm>
                  <a:off x="377332" y="-2223972"/>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993FE661-0D56-4935-9322-4F047987927B}"/>
                    </a:ext>
                  </a:extLst>
                </p:cNvPr>
                <p:cNvSpPr/>
                <p:nvPr/>
              </p:nvSpPr>
              <p:spPr bwMode="auto">
                <a:xfrm>
                  <a:off x="-54401" y="-2120011"/>
                  <a:ext cx="511603"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815BB983-1EAE-463A-A6F0-471163BEBC3C}"/>
                    </a:ext>
                  </a:extLst>
                </p:cNvPr>
                <p:cNvSpPr/>
                <p:nvPr/>
              </p:nvSpPr>
              <p:spPr bwMode="auto">
                <a:xfrm>
                  <a:off x="531802" y="-2107966"/>
                  <a:ext cx="228600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C9FA50E3-028B-4249-AE31-EBE7A7E9C952}"/>
                    </a:ext>
                  </a:extLst>
                </p:cNvPr>
                <p:cNvSpPr/>
                <p:nvPr/>
              </p:nvSpPr>
              <p:spPr bwMode="auto">
                <a:xfrm>
                  <a:off x="1202549" y="-1735369"/>
                  <a:ext cx="1615253"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C4AFBC4C-1CD6-463D-965F-1C9299BB643C}"/>
                    </a:ext>
                  </a:extLst>
                </p:cNvPr>
                <p:cNvSpPr/>
                <p:nvPr/>
              </p:nvSpPr>
              <p:spPr bwMode="auto">
                <a:xfrm>
                  <a:off x="1171882" y="-1326710"/>
                  <a:ext cx="164592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DC773BB8-B75C-47B3-BFAF-E8DA2E0D7A17}"/>
                    </a:ext>
                  </a:extLst>
                </p:cNvPr>
                <p:cNvSpPr/>
                <p:nvPr/>
              </p:nvSpPr>
              <p:spPr bwMode="auto">
                <a:xfrm>
                  <a:off x="1517968" y="-1829244"/>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5B319775-86FF-4E7E-B23A-9A3A61B106B9}"/>
                    </a:ext>
                  </a:extLst>
                </p:cNvPr>
                <p:cNvSpPr/>
                <p:nvPr/>
              </p:nvSpPr>
              <p:spPr bwMode="auto">
                <a:xfrm>
                  <a:off x="1130910" y="-1420589"/>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D4FFBABB-B36E-493E-8811-BEEF0DDB6CE3}"/>
                    </a:ext>
                  </a:extLst>
                </p:cNvPr>
                <p:cNvSpPr/>
                <p:nvPr/>
              </p:nvSpPr>
              <p:spPr bwMode="auto">
                <a:xfrm>
                  <a:off x="-54406" y="-1725283"/>
                  <a:ext cx="1615254"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428CE2A6-530F-488C-9F22-6A59CCAE9678}"/>
                    </a:ext>
                  </a:extLst>
                </p:cNvPr>
                <p:cNvSpPr/>
                <p:nvPr/>
              </p:nvSpPr>
              <p:spPr bwMode="auto">
                <a:xfrm>
                  <a:off x="-54406" y="-1316622"/>
                  <a:ext cx="1229189"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9" name="Freeform 800">
                <a:extLst>
                  <a:ext uri="{FF2B5EF4-FFF2-40B4-BE49-F238E27FC236}">
                    <a16:creationId xmlns:a16="http://schemas.microsoft.com/office/drawing/2014/main" id="{6ECC6547-3A72-4122-896E-85399FDBDC5B}"/>
                  </a:ext>
                </a:extLst>
              </p:cNvPr>
              <p:cNvSpPr/>
              <p:nvPr/>
            </p:nvSpPr>
            <p:spPr bwMode="auto">
              <a:xfrm>
                <a:off x="10650474" y="2988685"/>
                <a:ext cx="1013170" cy="990884"/>
              </a:xfrm>
              <a:custGeom>
                <a:avLst/>
                <a:gdLst>
                  <a:gd name="connsiteX0" fmla="*/ 5876818 w 5969286"/>
                  <a:gd name="connsiteY0" fmla="*/ 5876818 h 5876818"/>
                  <a:gd name="connsiteX1" fmla="*/ 0 w 5969286"/>
                  <a:gd name="connsiteY1" fmla="*/ 0 h 5876818"/>
                  <a:gd name="connsiteX2" fmla="*/ 1839075 w 5969286"/>
                  <a:gd name="connsiteY2" fmla="*/ 0 h 5876818"/>
                  <a:gd name="connsiteX3" fmla="*/ 5969286 w 5969286"/>
                  <a:gd name="connsiteY3" fmla="*/ 4212404 h 5876818"/>
                  <a:gd name="connsiteX4" fmla="*/ 5876818 w 5969286"/>
                  <a:gd name="connsiteY4" fmla="*/ 5876818 h 5876818"/>
                  <a:gd name="connsiteX0" fmla="*/ 5804898 w 5969286"/>
                  <a:gd name="connsiteY0" fmla="*/ 5907641 h 5907641"/>
                  <a:gd name="connsiteX1" fmla="*/ 0 w 5969286"/>
                  <a:gd name="connsiteY1" fmla="*/ 0 h 5907641"/>
                  <a:gd name="connsiteX2" fmla="*/ 1839075 w 5969286"/>
                  <a:gd name="connsiteY2" fmla="*/ 0 h 5907641"/>
                  <a:gd name="connsiteX3" fmla="*/ 5969286 w 5969286"/>
                  <a:gd name="connsiteY3" fmla="*/ 4212404 h 5907641"/>
                  <a:gd name="connsiteX4" fmla="*/ 5804898 w 5969286"/>
                  <a:gd name="connsiteY4" fmla="*/ 5907641 h 5907641"/>
                  <a:gd name="connsiteX0" fmla="*/ 5804898 w 5804898"/>
                  <a:gd name="connsiteY0" fmla="*/ 5907641 h 5907641"/>
                  <a:gd name="connsiteX1" fmla="*/ 0 w 5804898"/>
                  <a:gd name="connsiteY1" fmla="*/ 0 h 5907641"/>
                  <a:gd name="connsiteX2" fmla="*/ 1839075 w 5804898"/>
                  <a:gd name="connsiteY2" fmla="*/ 0 h 5907641"/>
                  <a:gd name="connsiteX3" fmla="*/ 5767673 w 5804898"/>
                  <a:gd name="connsiteY3" fmla="*/ 4036191 h 5907641"/>
                  <a:gd name="connsiteX4" fmla="*/ 5804898 w 5804898"/>
                  <a:gd name="connsiteY4" fmla="*/ 5907641 h 5907641"/>
                  <a:gd name="connsiteX0" fmla="*/ 5769973 w 5769973"/>
                  <a:gd name="connsiteY0" fmla="*/ 5823504 h 5823504"/>
                  <a:gd name="connsiteX1" fmla="*/ 0 w 5769973"/>
                  <a:gd name="connsiteY1" fmla="*/ 0 h 5823504"/>
                  <a:gd name="connsiteX2" fmla="*/ 1839075 w 5769973"/>
                  <a:gd name="connsiteY2" fmla="*/ 0 h 5823504"/>
                  <a:gd name="connsiteX3" fmla="*/ 5767673 w 5769973"/>
                  <a:gd name="connsiteY3" fmla="*/ 4036191 h 5823504"/>
                  <a:gd name="connsiteX4" fmla="*/ 5769973 w 5769973"/>
                  <a:gd name="connsiteY4" fmla="*/ 5823504 h 5823504"/>
                  <a:gd name="connsiteX0" fmla="*/ 5769973 w 5769973"/>
                  <a:gd name="connsiteY0" fmla="*/ 5823504 h 5823504"/>
                  <a:gd name="connsiteX1" fmla="*/ 0 w 5769973"/>
                  <a:gd name="connsiteY1" fmla="*/ 0 h 5823504"/>
                  <a:gd name="connsiteX2" fmla="*/ 1908299 w 5769973"/>
                  <a:gd name="connsiteY2" fmla="*/ 77273 h 5823504"/>
                  <a:gd name="connsiteX3" fmla="*/ 5767673 w 5769973"/>
                  <a:gd name="connsiteY3" fmla="*/ 4036191 h 5823504"/>
                  <a:gd name="connsiteX4" fmla="*/ 5769973 w 5769973"/>
                  <a:gd name="connsiteY4" fmla="*/ 5823504 h 5823504"/>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068" h="5747841">
                    <a:moveTo>
                      <a:pt x="5720068" y="5747841"/>
                    </a:moveTo>
                    <a:lnTo>
                      <a:pt x="0" y="0"/>
                    </a:lnTo>
                    <a:lnTo>
                      <a:pt x="1858394" y="1610"/>
                    </a:lnTo>
                    <a:lnTo>
                      <a:pt x="5717768" y="3960528"/>
                    </a:lnTo>
                    <a:cubicBezTo>
                      <a:pt x="5718535" y="4556299"/>
                      <a:pt x="5719301" y="5152070"/>
                      <a:pt x="5720068" y="5747841"/>
                    </a:cubicBez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801">
                <a:extLst>
                  <a:ext uri="{FF2B5EF4-FFF2-40B4-BE49-F238E27FC236}">
                    <a16:creationId xmlns:a16="http://schemas.microsoft.com/office/drawing/2014/main" id="{9B52AD77-8DE5-4C23-A91E-15BE57E25020}"/>
                  </a:ext>
                </a:extLst>
              </p:cNvPr>
              <p:cNvSpPr/>
              <p:nvPr/>
            </p:nvSpPr>
            <p:spPr bwMode="auto">
              <a:xfrm>
                <a:off x="11084825" y="3012583"/>
                <a:ext cx="587165" cy="586880"/>
              </a:xfrm>
              <a:custGeom>
                <a:avLst/>
                <a:gdLst>
                  <a:gd name="connsiteX0" fmla="*/ 0 w 3493213"/>
                  <a:gd name="connsiteY0" fmla="*/ 30823 h 3616504"/>
                  <a:gd name="connsiteX1" fmla="*/ 3493213 w 3493213"/>
                  <a:gd name="connsiteY1" fmla="*/ 3616504 h 3616504"/>
                  <a:gd name="connsiteX2" fmla="*/ 3493213 w 3493213"/>
                  <a:gd name="connsiteY2" fmla="*/ 2825393 h 3616504"/>
                  <a:gd name="connsiteX3" fmla="*/ 667820 w 3493213"/>
                  <a:gd name="connsiteY3" fmla="*/ 0 h 3616504"/>
                  <a:gd name="connsiteX4" fmla="*/ 0 w 3493213"/>
                  <a:gd name="connsiteY4" fmla="*/ 30823 h 3616504"/>
                  <a:gd name="connsiteX0" fmla="*/ 0 w 3493213"/>
                  <a:gd name="connsiteY0" fmla="*/ 30823 h 3616504"/>
                  <a:gd name="connsiteX1" fmla="*/ 3493213 w 3493213"/>
                  <a:gd name="connsiteY1" fmla="*/ 3616504 h 3616504"/>
                  <a:gd name="connsiteX2" fmla="*/ 3345575 w 3493213"/>
                  <a:gd name="connsiteY2" fmla="*/ 2820631 h 3616504"/>
                  <a:gd name="connsiteX3" fmla="*/ 667820 w 3493213"/>
                  <a:gd name="connsiteY3" fmla="*/ 0 h 3616504"/>
                  <a:gd name="connsiteX4" fmla="*/ 0 w 3493213"/>
                  <a:gd name="connsiteY4" fmla="*/ 30823 h 3616504"/>
                  <a:gd name="connsiteX0" fmla="*/ 0 w 3345575"/>
                  <a:gd name="connsiteY0" fmla="*/ 30823 h 3462516"/>
                  <a:gd name="connsiteX1" fmla="*/ 3345575 w 3345575"/>
                  <a:gd name="connsiteY1" fmla="*/ 3462516 h 3462516"/>
                  <a:gd name="connsiteX2" fmla="*/ 3345575 w 3345575"/>
                  <a:gd name="connsiteY2" fmla="*/ 2820631 h 3462516"/>
                  <a:gd name="connsiteX3" fmla="*/ 667820 w 3345575"/>
                  <a:gd name="connsiteY3" fmla="*/ 0 h 3462516"/>
                  <a:gd name="connsiteX4" fmla="*/ 0 w 3345575"/>
                  <a:gd name="connsiteY4" fmla="*/ 30823 h 3462516"/>
                  <a:gd name="connsiteX0" fmla="*/ 0 w 3347162"/>
                  <a:gd name="connsiteY0" fmla="*/ 30823 h 3462516"/>
                  <a:gd name="connsiteX1" fmla="*/ 3345575 w 3347162"/>
                  <a:gd name="connsiteY1" fmla="*/ 3462516 h 3462516"/>
                  <a:gd name="connsiteX2" fmla="*/ 3347162 w 3347162"/>
                  <a:gd name="connsiteY2" fmla="*/ 2823806 h 3462516"/>
                  <a:gd name="connsiteX3" fmla="*/ 667820 w 3347162"/>
                  <a:gd name="connsiteY3" fmla="*/ 0 h 3462516"/>
                  <a:gd name="connsiteX4" fmla="*/ 0 w 3347162"/>
                  <a:gd name="connsiteY4" fmla="*/ 30823 h 3462516"/>
                  <a:gd name="connsiteX0" fmla="*/ 0 w 3308525"/>
                  <a:gd name="connsiteY0" fmla="*/ 64630 h 3462516"/>
                  <a:gd name="connsiteX1" fmla="*/ 3306938 w 3308525"/>
                  <a:gd name="connsiteY1" fmla="*/ 3462516 h 3462516"/>
                  <a:gd name="connsiteX2" fmla="*/ 3308525 w 3308525"/>
                  <a:gd name="connsiteY2" fmla="*/ 2823806 h 3462516"/>
                  <a:gd name="connsiteX3" fmla="*/ 629183 w 3308525"/>
                  <a:gd name="connsiteY3" fmla="*/ 0 h 3462516"/>
                  <a:gd name="connsiteX4" fmla="*/ 0 w 3308525"/>
                  <a:gd name="connsiteY4" fmla="*/ 64630 h 3462516"/>
                  <a:gd name="connsiteX0" fmla="*/ 0 w 3308525"/>
                  <a:gd name="connsiteY0" fmla="*/ 5065 h 3402951"/>
                  <a:gd name="connsiteX1" fmla="*/ 3306938 w 3308525"/>
                  <a:gd name="connsiteY1" fmla="*/ 3402951 h 3402951"/>
                  <a:gd name="connsiteX2" fmla="*/ 3308525 w 3308525"/>
                  <a:gd name="connsiteY2" fmla="*/ 2764241 h 3402951"/>
                  <a:gd name="connsiteX3" fmla="*/ 672650 w 3308525"/>
                  <a:gd name="connsiteY3" fmla="*/ 0 h 3402951"/>
                  <a:gd name="connsiteX4" fmla="*/ 0 w 3308525"/>
                  <a:gd name="connsiteY4" fmla="*/ 5065 h 3402951"/>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4325"/>
                  <a:gd name="connsiteX1" fmla="*/ 3313377 w 3314964"/>
                  <a:gd name="connsiteY1" fmla="*/ 3404325 h 3404325"/>
                  <a:gd name="connsiteX2" fmla="*/ 3314964 w 3314964"/>
                  <a:gd name="connsiteY2" fmla="*/ 2765615 h 3404325"/>
                  <a:gd name="connsiteX3" fmla="*/ 679089 w 3314964"/>
                  <a:gd name="connsiteY3" fmla="*/ 1374 h 3404325"/>
                  <a:gd name="connsiteX4" fmla="*/ 0 w 3314964"/>
                  <a:gd name="connsiteY4" fmla="*/ 0 h 340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964" h="3404325">
                    <a:moveTo>
                      <a:pt x="0" y="0"/>
                    </a:moveTo>
                    <a:lnTo>
                      <a:pt x="3313377" y="3404325"/>
                    </a:lnTo>
                    <a:lnTo>
                      <a:pt x="3314964" y="2765615"/>
                    </a:lnTo>
                    <a:lnTo>
                      <a:pt x="679089" y="1374"/>
                    </a:ln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2834047A-32B3-4863-874D-B5D04FF9067C}"/>
              </a:ext>
            </a:extLst>
          </p:cNvPr>
          <p:cNvGrpSpPr/>
          <p:nvPr userDrawn="1"/>
        </p:nvGrpSpPr>
        <p:grpSpPr>
          <a:xfrm>
            <a:off x="206797" y="1675625"/>
            <a:ext cx="1152218" cy="968028"/>
            <a:chOff x="210943" y="1708982"/>
            <a:chExt cx="1175322" cy="987299"/>
          </a:xfrm>
        </p:grpSpPr>
        <p:sp>
          <p:nvSpPr>
            <p:cNvPr id="196" name="TextBox 195">
              <a:extLst>
                <a:ext uri="{FF2B5EF4-FFF2-40B4-BE49-F238E27FC236}">
                  <a16:creationId xmlns:a16="http://schemas.microsoft.com/office/drawing/2014/main" id="{2C164678-89F1-4D27-A750-0D5D21427A16}"/>
                </a:ext>
              </a:extLst>
            </p:cNvPr>
            <p:cNvSpPr txBox="1"/>
            <p:nvPr/>
          </p:nvSpPr>
          <p:spPr>
            <a:xfrm>
              <a:off x="210943" y="2326949"/>
              <a:ext cx="1175322" cy="369332"/>
            </a:xfrm>
            <a:prstGeom prst="rect">
              <a:avLst/>
            </a:prstGeom>
            <a:noFill/>
          </p:spPr>
          <p:txBody>
            <a:bodyPr wrap="none" lIns="91440" tIns="45720" rIns="91440" bIns="45720" rtlCol="0">
              <a:spAutoFit/>
            </a:bodyPr>
            <a:lstStyle/>
            <a:p>
              <a:pPr algn="ctr" defTabSz="914049">
                <a:defRPr/>
              </a:pPr>
              <a:r>
                <a:rPr lang="en-US" sz="882"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14049">
                <a:defRPr/>
              </a:pPr>
              <a:r>
                <a:rPr lang="en-US" sz="882"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97" name="Group 196">
              <a:extLst>
                <a:ext uri="{FF2B5EF4-FFF2-40B4-BE49-F238E27FC236}">
                  <a16:creationId xmlns:a16="http://schemas.microsoft.com/office/drawing/2014/main" id="{EBC78D75-163C-4102-8C81-7C3816E22F54}"/>
                </a:ext>
              </a:extLst>
            </p:cNvPr>
            <p:cNvGrpSpPr/>
            <p:nvPr/>
          </p:nvGrpSpPr>
          <p:grpSpPr>
            <a:xfrm>
              <a:off x="371360" y="1708982"/>
              <a:ext cx="854487" cy="632758"/>
              <a:chOff x="10141337" y="3202590"/>
              <a:chExt cx="1753007" cy="1298123"/>
            </a:xfrm>
          </p:grpSpPr>
          <p:grpSp>
            <p:nvGrpSpPr>
              <p:cNvPr id="198" name="Group 197">
                <a:extLst>
                  <a:ext uri="{FF2B5EF4-FFF2-40B4-BE49-F238E27FC236}">
                    <a16:creationId xmlns:a16="http://schemas.microsoft.com/office/drawing/2014/main" id="{53F0E015-D403-4D24-AE17-D248B23B8480}"/>
                  </a:ext>
                </a:extLst>
              </p:cNvPr>
              <p:cNvGrpSpPr/>
              <p:nvPr/>
            </p:nvGrpSpPr>
            <p:grpSpPr>
              <a:xfrm>
                <a:off x="10141337" y="3202590"/>
                <a:ext cx="1753007" cy="1194252"/>
                <a:chOff x="7846467" y="4929486"/>
                <a:chExt cx="1534842" cy="1045625"/>
              </a:xfrm>
            </p:grpSpPr>
            <p:sp>
              <p:nvSpPr>
                <p:cNvPr id="250" name="Freeform 74">
                  <a:extLst>
                    <a:ext uri="{FF2B5EF4-FFF2-40B4-BE49-F238E27FC236}">
                      <a16:creationId xmlns:a16="http://schemas.microsoft.com/office/drawing/2014/main" id="{5ABFC0D0-EDF9-457F-B856-BEF049B8F9BC}"/>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1" name="Freeform 75">
                  <a:extLst>
                    <a:ext uri="{FF2B5EF4-FFF2-40B4-BE49-F238E27FC236}">
                      <a16:creationId xmlns:a16="http://schemas.microsoft.com/office/drawing/2014/main" id="{55CACD18-717F-40C5-912C-BE885D09339F}"/>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nvGrpSpPr>
                <p:cNvPr id="252" name="Group 251">
                  <a:extLst>
                    <a:ext uri="{FF2B5EF4-FFF2-40B4-BE49-F238E27FC236}">
                      <a16:creationId xmlns:a16="http://schemas.microsoft.com/office/drawing/2014/main" id="{529AC272-D507-4528-8D62-806EACBDAED5}"/>
                    </a:ext>
                  </a:extLst>
                </p:cNvPr>
                <p:cNvGrpSpPr/>
                <p:nvPr/>
              </p:nvGrpSpPr>
              <p:grpSpPr>
                <a:xfrm>
                  <a:off x="7945970" y="4929486"/>
                  <a:ext cx="841081" cy="1040471"/>
                  <a:chOff x="7945970" y="4929486"/>
                  <a:chExt cx="841081" cy="1040471"/>
                </a:xfrm>
              </p:grpSpPr>
              <p:sp>
                <p:nvSpPr>
                  <p:cNvPr id="253" name="Freeform 77">
                    <a:extLst>
                      <a:ext uri="{FF2B5EF4-FFF2-40B4-BE49-F238E27FC236}">
                        <a16:creationId xmlns:a16="http://schemas.microsoft.com/office/drawing/2014/main" id="{9E85F39F-8941-4668-940A-6B5CE0C0869F}"/>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254" name="Freeform 78">
                    <a:extLst>
                      <a:ext uri="{FF2B5EF4-FFF2-40B4-BE49-F238E27FC236}">
                        <a16:creationId xmlns:a16="http://schemas.microsoft.com/office/drawing/2014/main" id="{9B06AB2F-AC67-483A-96CB-DABBA0E71737}"/>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255" name="Freeform 79">
                    <a:extLst>
                      <a:ext uri="{FF2B5EF4-FFF2-40B4-BE49-F238E27FC236}">
                        <a16:creationId xmlns:a16="http://schemas.microsoft.com/office/drawing/2014/main" id="{469D6AD5-B7E3-4FC3-9455-5A66F47B0957}"/>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grpSp>
          </p:grpSp>
          <p:grpSp>
            <p:nvGrpSpPr>
              <p:cNvPr id="199" name="Group 198">
                <a:extLst>
                  <a:ext uri="{FF2B5EF4-FFF2-40B4-BE49-F238E27FC236}">
                    <a16:creationId xmlns:a16="http://schemas.microsoft.com/office/drawing/2014/main" id="{393B3EDC-D319-42B2-BAD2-F1FBD65C9E27}"/>
                  </a:ext>
                </a:extLst>
              </p:cNvPr>
              <p:cNvGrpSpPr/>
              <p:nvPr/>
            </p:nvGrpSpPr>
            <p:grpSpPr>
              <a:xfrm>
                <a:off x="11183606" y="3473584"/>
                <a:ext cx="251959" cy="380267"/>
                <a:chOff x="7708558" y="5425736"/>
                <a:chExt cx="320989" cy="484450"/>
              </a:xfrm>
            </p:grpSpPr>
            <p:grpSp>
              <p:nvGrpSpPr>
                <p:cNvPr id="239" name="Group 238">
                  <a:extLst>
                    <a:ext uri="{FF2B5EF4-FFF2-40B4-BE49-F238E27FC236}">
                      <a16:creationId xmlns:a16="http://schemas.microsoft.com/office/drawing/2014/main" id="{2642D340-EA96-4C37-AC75-91E8057CA457}"/>
                    </a:ext>
                  </a:extLst>
                </p:cNvPr>
                <p:cNvGrpSpPr/>
                <p:nvPr/>
              </p:nvGrpSpPr>
              <p:grpSpPr>
                <a:xfrm>
                  <a:off x="7708558" y="5425736"/>
                  <a:ext cx="320989" cy="484450"/>
                  <a:chOff x="3256218" y="3404690"/>
                  <a:chExt cx="715704" cy="1109833"/>
                </a:xfrm>
              </p:grpSpPr>
              <p:grpSp>
                <p:nvGrpSpPr>
                  <p:cNvPr id="241" name="Group 240">
                    <a:extLst>
                      <a:ext uri="{FF2B5EF4-FFF2-40B4-BE49-F238E27FC236}">
                        <a16:creationId xmlns:a16="http://schemas.microsoft.com/office/drawing/2014/main" id="{F3912F6C-B09F-4E64-83E2-426AA72B2BD3}"/>
                      </a:ext>
                    </a:extLst>
                  </p:cNvPr>
                  <p:cNvGrpSpPr>
                    <a:grpSpLocks noChangeAspect="1"/>
                  </p:cNvGrpSpPr>
                  <p:nvPr/>
                </p:nvGrpSpPr>
                <p:grpSpPr>
                  <a:xfrm>
                    <a:off x="3256218" y="3404690"/>
                    <a:ext cx="715704" cy="1109833"/>
                    <a:chOff x="6446738" y="4659402"/>
                    <a:chExt cx="1004711" cy="1557995"/>
                  </a:xfrm>
                </p:grpSpPr>
                <p:sp>
                  <p:nvSpPr>
                    <p:cNvPr id="246" name="Rounded Rectangle 88">
                      <a:extLst>
                        <a:ext uri="{FF2B5EF4-FFF2-40B4-BE49-F238E27FC236}">
                          <a16:creationId xmlns:a16="http://schemas.microsoft.com/office/drawing/2014/main" id="{B61D5E67-012B-4A45-B450-AB195A751F9D}"/>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29195479-862C-44F3-82D7-9E3A0EE79760}"/>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90">
                      <a:extLst>
                        <a:ext uri="{FF2B5EF4-FFF2-40B4-BE49-F238E27FC236}">
                          <a16:creationId xmlns:a16="http://schemas.microsoft.com/office/drawing/2014/main" id="{F97A2BDF-4100-4A78-9F51-9F5C9CD2537A}"/>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49" name="Oval 248">
                      <a:extLst>
                        <a:ext uri="{FF2B5EF4-FFF2-40B4-BE49-F238E27FC236}">
                          <a16:creationId xmlns:a16="http://schemas.microsoft.com/office/drawing/2014/main" id="{EB1E9B8A-3E1A-42FF-AB4E-B3245BBE1F9E}"/>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grpSp>
                <p:nvGrpSpPr>
                  <p:cNvPr id="242" name="Group 241">
                    <a:extLst>
                      <a:ext uri="{FF2B5EF4-FFF2-40B4-BE49-F238E27FC236}">
                        <a16:creationId xmlns:a16="http://schemas.microsoft.com/office/drawing/2014/main" id="{6965D89A-519F-4C42-AEE7-280CDBC568AA}"/>
                      </a:ext>
                    </a:extLst>
                  </p:cNvPr>
                  <p:cNvGrpSpPr/>
                  <p:nvPr/>
                </p:nvGrpSpPr>
                <p:grpSpPr>
                  <a:xfrm>
                    <a:off x="3381774" y="3675996"/>
                    <a:ext cx="447207" cy="551677"/>
                    <a:chOff x="8055373" y="3635514"/>
                    <a:chExt cx="1066706" cy="1315899"/>
                  </a:xfrm>
                </p:grpSpPr>
                <p:sp>
                  <p:nvSpPr>
                    <p:cNvPr id="243" name="Freeform 85">
                      <a:extLst>
                        <a:ext uri="{FF2B5EF4-FFF2-40B4-BE49-F238E27FC236}">
                          <a16:creationId xmlns:a16="http://schemas.microsoft.com/office/drawing/2014/main" id="{553BFD3F-AA63-4DA3-96AB-B00740050070}"/>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44" name="Freeform 86">
                      <a:extLst>
                        <a:ext uri="{FF2B5EF4-FFF2-40B4-BE49-F238E27FC236}">
                          <a16:creationId xmlns:a16="http://schemas.microsoft.com/office/drawing/2014/main" id="{AB86B2C5-CA0A-423F-9B2A-6975270C2BC7}"/>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45" name="Freeform 87">
                      <a:extLst>
                        <a:ext uri="{FF2B5EF4-FFF2-40B4-BE49-F238E27FC236}">
                          <a16:creationId xmlns:a16="http://schemas.microsoft.com/office/drawing/2014/main" id="{133F8244-E137-435B-9117-E7A96F897514}"/>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grpSp>
            <p:sp>
              <p:nvSpPr>
                <p:cNvPr id="240" name="Freeform 82">
                  <a:extLst>
                    <a:ext uri="{FF2B5EF4-FFF2-40B4-BE49-F238E27FC236}">
                      <a16:creationId xmlns:a16="http://schemas.microsoft.com/office/drawing/2014/main" id="{5A473AF3-1D78-41DB-B3AE-2D75D2D210E3}"/>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B27B58F8-B401-4896-AD6A-3E5F91A558EB}"/>
                  </a:ext>
                </a:extLst>
              </p:cNvPr>
              <p:cNvGrpSpPr/>
              <p:nvPr/>
            </p:nvGrpSpPr>
            <p:grpSpPr>
              <a:xfrm flipH="1">
                <a:off x="10486300" y="3670645"/>
                <a:ext cx="516610" cy="558460"/>
                <a:chOff x="9648816" y="3253646"/>
                <a:chExt cx="631523" cy="674324"/>
              </a:xfrm>
            </p:grpSpPr>
            <p:sp>
              <p:nvSpPr>
                <p:cNvPr id="230" name="Rectangle 229">
                  <a:extLst>
                    <a:ext uri="{FF2B5EF4-FFF2-40B4-BE49-F238E27FC236}">
                      <a16:creationId xmlns:a16="http://schemas.microsoft.com/office/drawing/2014/main" id="{36E94BB6-9F65-4228-9597-940485FEE399}"/>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5D6010DD-8428-4585-B7B2-0CAEEF4EAFBD}"/>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32" name="Group 231">
                  <a:extLst>
                    <a:ext uri="{FF2B5EF4-FFF2-40B4-BE49-F238E27FC236}">
                      <a16:creationId xmlns:a16="http://schemas.microsoft.com/office/drawing/2014/main" id="{8BB07B4D-546F-4A17-81B4-409FD5DB7499}"/>
                    </a:ext>
                  </a:extLst>
                </p:cNvPr>
                <p:cNvGrpSpPr/>
                <p:nvPr/>
              </p:nvGrpSpPr>
              <p:grpSpPr>
                <a:xfrm>
                  <a:off x="9648816" y="3253646"/>
                  <a:ext cx="563131" cy="674324"/>
                  <a:chOff x="9624996" y="3253646"/>
                  <a:chExt cx="563131" cy="674324"/>
                </a:xfrm>
              </p:grpSpPr>
              <p:sp>
                <p:nvSpPr>
                  <p:cNvPr id="233" name="Rectangle 232">
                    <a:extLst>
                      <a:ext uri="{FF2B5EF4-FFF2-40B4-BE49-F238E27FC236}">
                        <a16:creationId xmlns:a16="http://schemas.microsoft.com/office/drawing/2014/main" id="{58F927B7-F2AD-4218-92D2-A39E33CA2883}"/>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EB5C1507-AF0A-443B-AC29-62F0466FD2FA}"/>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5F40CD67-4091-4214-B7B2-7AAA3A780A61}"/>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A8009AC1-8C1D-441A-9A35-990751818896}"/>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BC8FCEC8-DD1D-4E2E-A985-0F7FCD9F1A54}"/>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101">
                    <a:extLst>
                      <a:ext uri="{FF2B5EF4-FFF2-40B4-BE49-F238E27FC236}">
                        <a16:creationId xmlns:a16="http://schemas.microsoft.com/office/drawing/2014/main" id="{97EDD6A7-CFF4-47D2-8F55-505A1FC572B6}"/>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000513BD-D131-4723-9909-72FDC82D2EA1}"/>
                  </a:ext>
                </a:extLst>
              </p:cNvPr>
              <p:cNvGrpSpPr>
                <a:grpSpLocks noChangeAspect="1"/>
              </p:cNvGrpSpPr>
              <p:nvPr/>
            </p:nvGrpSpPr>
            <p:grpSpPr>
              <a:xfrm>
                <a:off x="10840184" y="3651423"/>
                <a:ext cx="545316" cy="545316"/>
                <a:chOff x="5652683" y="1636246"/>
                <a:chExt cx="3791758" cy="3791758"/>
              </a:xfrm>
            </p:grpSpPr>
            <p:sp>
              <p:nvSpPr>
                <p:cNvPr id="225" name="Oval 224">
                  <a:extLst>
                    <a:ext uri="{FF2B5EF4-FFF2-40B4-BE49-F238E27FC236}">
                      <a16:creationId xmlns:a16="http://schemas.microsoft.com/office/drawing/2014/main" id="{BCFD9254-5F47-41F9-8B67-CA40622731AB}"/>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26" name="Oval 225">
                  <a:extLst>
                    <a:ext uri="{FF2B5EF4-FFF2-40B4-BE49-F238E27FC236}">
                      <a16:creationId xmlns:a16="http://schemas.microsoft.com/office/drawing/2014/main" id="{AEA70CE5-7881-4D4A-B74D-8ABA67AD76F8}"/>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27" name="Freeform 105">
                  <a:extLst>
                    <a:ext uri="{FF2B5EF4-FFF2-40B4-BE49-F238E27FC236}">
                      <a16:creationId xmlns:a16="http://schemas.microsoft.com/office/drawing/2014/main" id="{62CC23EA-F0E5-4F05-895B-50DDC721B0E0}"/>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28" name="Rounded Rectangle 106">
                  <a:extLst>
                    <a:ext uri="{FF2B5EF4-FFF2-40B4-BE49-F238E27FC236}">
                      <a16:creationId xmlns:a16="http://schemas.microsoft.com/office/drawing/2014/main" id="{C3B99A84-1877-4104-BE3F-0921EEC09416}"/>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229" name="Oval 228">
                  <a:extLst>
                    <a:ext uri="{FF2B5EF4-FFF2-40B4-BE49-F238E27FC236}">
                      <a16:creationId xmlns:a16="http://schemas.microsoft.com/office/drawing/2014/main" id="{22162E6E-A8C3-4413-8713-8B156ADFAC53}"/>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grpSp>
            <p:nvGrpSpPr>
              <p:cNvPr id="202" name="Group 201">
                <a:extLst>
                  <a:ext uri="{FF2B5EF4-FFF2-40B4-BE49-F238E27FC236}">
                    <a16:creationId xmlns:a16="http://schemas.microsoft.com/office/drawing/2014/main" id="{60E1E55D-26EF-46CF-B781-D8E8114D2981}"/>
                  </a:ext>
                </a:extLst>
              </p:cNvPr>
              <p:cNvGrpSpPr/>
              <p:nvPr/>
            </p:nvGrpSpPr>
            <p:grpSpPr>
              <a:xfrm>
                <a:off x="11199032" y="3710619"/>
                <a:ext cx="626705" cy="522059"/>
                <a:chOff x="11344929" y="5529863"/>
                <a:chExt cx="861555" cy="717694"/>
              </a:xfrm>
            </p:grpSpPr>
            <p:sp>
              <p:nvSpPr>
                <p:cNvPr id="208" name="Rectangle 207">
                  <a:extLst>
                    <a:ext uri="{FF2B5EF4-FFF2-40B4-BE49-F238E27FC236}">
                      <a16:creationId xmlns:a16="http://schemas.microsoft.com/office/drawing/2014/main" id="{EC9FBA11-9997-484C-B73E-C6DF3612485A}"/>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1">
                  <a:extLst>
                    <a:ext uri="{FF2B5EF4-FFF2-40B4-BE49-F238E27FC236}">
                      <a16:creationId xmlns:a16="http://schemas.microsoft.com/office/drawing/2014/main" id="{041EBD26-2021-4A14-8D39-EF705B580919}"/>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9">
                  <a:extLst>
                    <a:ext uri="{FF2B5EF4-FFF2-40B4-BE49-F238E27FC236}">
                      <a16:creationId xmlns:a16="http://schemas.microsoft.com/office/drawing/2014/main" id="{116435D2-D776-4B30-BC45-59E605A64F9A}"/>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B20D7B30-14F8-47DC-82B8-67CD23E4D3D4}"/>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822ADAE9-17D5-454F-BCF3-9A481EF88721}"/>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a:extLst>
                    <a:ext uri="{FF2B5EF4-FFF2-40B4-BE49-F238E27FC236}">
                      <a16:creationId xmlns:a16="http://schemas.microsoft.com/office/drawing/2014/main" id="{C1E9156B-3429-4399-A5CF-34D2B9AE8C24}"/>
                    </a:ext>
                  </a:extLst>
                </p:cNvPr>
                <p:cNvGrpSpPr/>
                <p:nvPr/>
              </p:nvGrpSpPr>
              <p:grpSpPr>
                <a:xfrm>
                  <a:off x="12049484" y="5746165"/>
                  <a:ext cx="157000" cy="282837"/>
                  <a:chOff x="12049484" y="5746165"/>
                  <a:chExt cx="157000" cy="282837"/>
                </a:xfrm>
              </p:grpSpPr>
              <p:sp>
                <p:nvSpPr>
                  <p:cNvPr id="217" name="Rectangle 216">
                    <a:extLst>
                      <a:ext uri="{FF2B5EF4-FFF2-40B4-BE49-F238E27FC236}">
                        <a16:creationId xmlns:a16="http://schemas.microsoft.com/office/drawing/2014/main" id="{80A41023-9E14-46A8-883A-F575D750AD21}"/>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C63E3DC2-D235-409C-A238-084A7A2017D5}"/>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grpSp>
                <p:nvGrpSpPr>
                  <p:cNvPr id="219" name="Group 218">
                    <a:extLst>
                      <a:ext uri="{FF2B5EF4-FFF2-40B4-BE49-F238E27FC236}">
                        <a16:creationId xmlns:a16="http://schemas.microsoft.com/office/drawing/2014/main" id="{E8CA6C19-1E65-4AEF-A684-EF2F1DDBBD01}"/>
                      </a:ext>
                    </a:extLst>
                  </p:cNvPr>
                  <p:cNvGrpSpPr/>
                  <p:nvPr/>
                </p:nvGrpSpPr>
                <p:grpSpPr>
                  <a:xfrm rot="20781386">
                    <a:off x="12049484" y="5867299"/>
                    <a:ext cx="57287" cy="161703"/>
                    <a:chOff x="5436091" y="1788525"/>
                    <a:chExt cx="99173" cy="275154"/>
                  </a:xfrm>
                  <a:solidFill>
                    <a:srgbClr val="777777"/>
                  </a:solidFill>
                </p:grpSpPr>
                <p:sp>
                  <p:nvSpPr>
                    <p:cNvPr id="223" name="Rectangle 222">
                      <a:extLst>
                        <a:ext uri="{FF2B5EF4-FFF2-40B4-BE49-F238E27FC236}">
                          <a16:creationId xmlns:a16="http://schemas.microsoft.com/office/drawing/2014/main" id="{2AD4F326-AC4E-4FFF-888C-075A96CC21DE}"/>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24" name="Diagonal Stripe 223">
                      <a:extLst>
                        <a:ext uri="{FF2B5EF4-FFF2-40B4-BE49-F238E27FC236}">
                          <a16:creationId xmlns:a16="http://schemas.microsoft.com/office/drawing/2014/main" id="{87A4ED7E-FE75-4546-A0F2-5F360349315A}"/>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85DD8C42-B332-4941-9B22-6C6AF19B0DB5}"/>
                      </a:ext>
                    </a:extLst>
                  </p:cNvPr>
                  <p:cNvGrpSpPr/>
                  <p:nvPr/>
                </p:nvGrpSpPr>
                <p:grpSpPr>
                  <a:xfrm rot="20781386" flipH="1">
                    <a:off x="12149197" y="5843095"/>
                    <a:ext cx="57287" cy="161703"/>
                    <a:chOff x="5416673" y="1788525"/>
                    <a:chExt cx="99173" cy="275154"/>
                  </a:xfrm>
                  <a:solidFill>
                    <a:srgbClr val="777777"/>
                  </a:solidFill>
                </p:grpSpPr>
                <p:sp>
                  <p:nvSpPr>
                    <p:cNvPr id="221" name="Rectangle 220">
                      <a:extLst>
                        <a:ext uri="{FF2B5EF4-FFF2-40B4-BE49-F238E27FC236}">
                          <a16:creationId xmlns:a16="http://schemas.microsoft.com/office/drawing/2014/main" id="{CD17B087-2AEB-4EB1-B8F0-98E5FEBF2449}"/>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22" name="Diagonal Stripe 221">
                      <a:extLst>
                        <a:ext uri="{FF2B5EF4-FFF2-40B4-BE49-F238E27FC236}">
                          <a16:creationId xmlns:a16="http://schemas.microsoft.com/office/drawing/2014/main" id="{7DAAA1F7-0A71-4B18-99E0-46B04B59F99A}"/>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14" name="Rounded Rectangle 115">
                  <a:extLst>
                    <a:ext uri="{FF2B5EF4-FFF2-40B4-BE49-F238E27FC236}">
                      <a16:creationId xmlns:a16="http://schemas.microsoft.com/office/drawing/2014/main" id="{7709D3D3-D083-4EA1-B4DC-B2D2D04FC1F5}"/>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5" name="Rounded Rectangle 116">
                  <a:extLst>
                    <a:ext uri="{FF2B5EF4-FFF2-40B4-BE49-F238E27FC236}">
                      <a16:creationId xmlns:a16="http://schemas.microsoft.com/office/drawing/2014/main" id="{6708F608-9660-4BB5-9E0C-C6CEC96AE4A1}"/>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a:extLst>
                    <a:ext uri="{FF2B5EF4-FFF2-40B4-BE49-F238E27FC236}">
                      <a16:creationId xmlns:a16="http://schemas.microsoft.com/office/drawing/2014/main" id="{30B19A1F-2646-48B3-AD86-758985144EBE}"/>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13474" fontAlgn="base">
                    <a:spcBef>
                      <a:spcPct val="0"/>
                    </a:spcBef>
                    <a:spcAft>
                      <a:spcPct val="0"/>
                    </a:spcAft>
                  </a:pPr>
                  <a:endParaRPr lang="en-US" sz="1799" kern="0" spc="-5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AABDA66A-86F0-4121-B65D-96DC3B53BAA5}"/>
                  </a:ext>
                </a:extLst>
              </p:cNvPr>
              <p:cNvGrpSpPr/>
              <p:nvPr/>
            </p:nvGrpSpPr>
            <p:grpSpPr>
              <a:xfrm>
                <a:off x="10776773" y="3978806"/>
                <a:ext cx="581277" cy="521907"/>
                <a:chOff x="-2759707" y="1099472"/>
                <a:chExt cx="7926138" cy="6799719"/>
              </a:xfrm>
            </p:grpSpPr>
            <p:sp>
              <p:nvSpPr>
                <p:cNvPr id="204" name="Rectangle 317">
                  <a:extLst>
                    <a:ext uri="{FF2B5EF4-FFF2-40B4-BE49-F238E27FC236}">
                      <a16:creationId xmlns:a16="http://schemas.microsoft.com/office/drawing/2014/main" id="{18537573-46C7-4922-AC9A-050EF5DCAD95}"/>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Rounded Rectangle 128">
                  <a:extLst>
                    <a:ext uri="{FF2B5EF4-FFF2-40B4-BE49-F238E27FC236}">
                      <a16:creationId xmlns:a16="http://schemas.microsoft.com/office/drawing/2014/main" id="{542C29DD-11BA-4A5C-9AE2-B8A166D1EF77}"/>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86E06FBE-76F0-4C0C-812E-C273C75616AC}"/>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32381D8A-E602-4023-B4AB-F385B60E5C61}"/>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56" name="Group 255">
            <a:extLst>
              <a:ext uri="{FF2B5EF4-FFF2-40B4-BE49-F238E27FC236}">
                <a16:creationId xmlns:a16="http://schemas.microsoft.com/office/drawing/2014/main" id="{B0C46F00-236E-4833-B921-F24769A26364}"/>
              </a:ext>
            </a:extLst>
          </p:cNvPr>
          <p:cNvGrpSpPr/>
          <p:nvPr userDrawn="1"/>
        </p:nvGrpSpPr>
        <p:grpSpPr>
          <a:xfrm>
            <a:off x="10199064" y="1830613"/>
            <a:ext cx="1287184" cy="1612820"/>
            <a:chOff x="10422727" y="1858129"/>
            <a:chExt cx="1313181" cy="1645160"/>
          </a:xfrm>
        </p:grpSpPr>
        <p:sp>
          <p:nvSpPr>
            <p:cNvPr id="257" name="Rectangle 256">
              <a:extLst>
                <a:ext uri="{FF2B5EF4-FFF2-40B4-BE49-F238E27FC236}">
                  <a16:creationId xmlns:a16="http://schemas.microsoft.com/office/drawing/2014/main" id="{70227111-F9CC-4642-A7B2-C646E2905C85}"/>
                </a:ext>
              </a:extLst>
            </p:cNvPr>
            <p:cNvSpPr/>
            <p:nvPr/>
          </p:nvSpPr>
          <p:spPr>
            <a:xfrm>
              <a:off x="10422727" y="3276752"/>
              <a:ext cx="1313181" cy="226537"/>
            </a:xfrm>
            <a:prstGeom prst="rect">
              <a:avLst/>
            </a:prstGeom>
          </p:spPr>
          <p:txBody>
            <a:bodyPr wrap="none">
              <a:spAutoFit/>
            </a:bodyPr>
            <a:lstStyle/>
            <a:p>
              <a:pPr algn="ctr" defTabSz="914049" fontAlgn="base">
                <a:lnSpc>
                  <a:spcPct val="95000"/>
                </a:lnSpc>
                <a:spcBef>
                  <a:spcPct val="0"/>
                </a:spcBef>
                <a:spcAft>
                  <a:spcPct val="0"/>
                </a:spcAft>
                <a:defRPr/>
              </a:pPr>
              <a:r>
                <a:rPr lang="en-US" sz="882"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WEB &amp; MOBILE APPS</a:t>
              </a:r>
            </a:p>
          </p:txBody>
        </p:sp>
        <p:grpSp>
          <p:nvGrpSpPr>
            <p:cNvPr id="258" name="Group 257">
              <a:extLst>
                <a:ext uri="{FF2B5EF4-FFF2-40B4-BE49-F238E27FC236}">
                  <a16:creationId xmlns:a16="http://schemas.microsoft.com/office/drawing/2014/main" id="{64FFF426-892C-4249-8C79-CDA3FFD17596}"/>
                </a:ext>
              </a:extLst>
            </p:cNvPr>
            <p:cNvGrpSpPr/>
            <p:nvPr/>
          </p:nvGrpSpPr>
          <p:grpSpPr>
            <a:xfrm>
              <a:off x="10471394" y="1858129"/>
              <a:ext cx="1215846" cy="1330454"/>
              <a:chOff x="10739402" y="3263763"/>
              <a:chExt cx="942650" cy="1031506"/>
            </a:xfrm>
          </p:grpSpPr>
          <p:grpSp>
            <p:nvGrpSpPr>
              <p:cNvPr id="259" name="Group 258">
                <a:extLst>
                  <a:ext uri="{FF2B5EF4-FFF2-40B4-BE49-F238E27FC236}">
                    <a16:creationId xmlns:a16="http://schemas.microsoft.com/office/drawing/2014/main" id="{6E8DA395-302C-4182-940C-88F120613F4D}"/>
                  </a:ext>
                </a:extLst>
              </p:cNvPr>
              <p:cNvGrpSpPr/>
              <p:nvPr/>
            </p:nvGrpSpPr>
            <p:grpSpPr>
              <a:xfrm>
                <a:off x="11199654" y="4077410"/>
                <a:ext cx="97135" cy="181233"/>
                <a:chOff x="4064485" y="1802065"/>
                <a:chExt cx="240628" cy="227361"/>
              </a:xfrm>
              <a:noFill/>
            </p:grpSpPr>
            <p:sp>
              <p:nvSpPr>
                <p:cNvPr id="288" name="Line 46">
                  <a:extLst>
                    <a:ext uri="{FF2B5EF4-FFF2-40B4-BE49-F238E27FC236}">
                      <a16:creationId xmlns:a16="http://schemas.microsoft.com/office/drawing/2014/main" id="{9C545FB0-3964-484B-9517-1FA4B5223376}"/>
                    </a:ext>
                  </a:extLst>
                </p:cNvPr>
                <p:cNvSpPr>
                  <a:spLocks noChangeShapeType="1"/>
                </p:cNvSpPr>
                <p:nvPr/>
              </p:nvSpPr>
              <p:spPr bwMode="auto">
                <a:xfrm flipH="1">
                  <a:off x="4064485" y="1802065"/>
                  <a:ext cx="240620" cy="0"/>
                </a:xfrm>
                <a:prstGeom prst="line">
                  <a:avLst/>
                </a:prstGeom>
                <a:grpFill/>
                <a:ln w="12700" cap="flat">
                  <a:solidFill>
                    <a:srgbClr val="B8D43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896215">
                    <a:defRPr/>
                  </a:pPr>
                  <a:endParaRPr lang="en-US" sz="1765">
                    <a:solidFill>
                      <a:srgbClr val="505050"/>
                    </a:solidFill>
                    <a:latin typeface="Segoe UI"/>
                  </a:endParaRPr>
                </a:p>
              </p:txBody>
            </p:sp>
            <p:sp>
              <p:nvSpPr>
                <p:cNvPr id="289" name="Line 47">
                  <a:extLst>
                    <a:ext uri="{FF2B5EF4-FFF2-40B4-BE49-F238E27FC236}">
                      <a16:creationId xmlns:a16="http://schemas.microsoft.com/office/drawing/2014/main" id="{ABBADF48-6ADC-4CD4-A5CD-D5746F5B7FAB}"/>
                    </a:ext>
                  </a:extLst>
                </p:cNvPr>
                <p:cNvSpPr>
                  <a:spLocks noChangeShapeType="1"/>
                </p:cNvSpPr>
                <p:nvPr/>
              </p:nvSpPr>
              <p:spPr bwMode="auto">
                <a:xfrm>
                  <a:off x="4064489" y="1917069"/>
                  <a:ext cx="240620" cy="0"/>
                </a:xfrm>
                <a:prstGeom prst="line">
                  <a:avLst/>
                </a:prstGeom>
                <a:grpFill/>
                <a:ln w="12700" cap="flat">
                  <a:solidFill>
                    <a:srgbClr val="B8D43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896215">
                    <a:defRPr/>
                  </a:pPr>
                  <a:endParaRPr lang="en-US" sz="1765">
                    <a:solidFill>
                      <a:srgbClr val="505050"/>
                    </a:solidFill>
                    <a:latin typeface="Segoe UI"/>
                  </a:endParaRPr>
                </a:p>
              </p:txBody>
            </p:sp>
            <p:sp>
              <p:nvSpPr>
                <p:cNvPr id="290" name="Line 54">
                  <a:extLst>
                    <a:ext uri="{FF2B5EF4-FFF2-40B4-BE49-F238E27FC236}">
                      <a16:creationId xmlns:a16="http://schemas.microsoft.com/office/drawing/2014/main" id="{D965F527-6F8C-4FE2-A7A0-5E8E056E0FAC}"/>
                    </a:ext>
                  </a:extLst>
                </p:cNvPr>
                <p:cNvSpPr>
                  <a:spLocks noChangeShapeType="1"/>
                </p:cNvSpPr>
                <p:nvPr/>
              </p:nvSpPr>
              <p:spPr bwMode="auto">
                <a:xfrm flipH="1">
                  <a:off x="4064493" y="2029426"/>
                  <a:ext cx="240620" cy="0"/>
                </a:xfrm>
                <a:prstGeom prst="line">
                  <a:avLst/>
                </a:prstGeom>
                <a:grpFill/>
                <a:ln w="12700" cap="flat">
                  <a:solidFill>
                    <a:srgbClr val="B8D43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896215">
                    <a:defRPr/>
                  </a:pPr>
                  <a:endParaRPr lang="en-US" sz="1765">
                    <a:solidFill>
                      <a:srgbClr val="505050"/>
                    </a:solidFill>
                    <a:latin typeface="Segoe UI"/>
                  </a:endParaRPr>
                </a:p>
              </p:txBody>
            </p:sp>
          </p:grpSp>
          <p:sp>
            <p:nvSpPr>
              <p:cNvPr id="260" name="Freeform: Shape 168">
                <a:extLst>
                  <a:ext uri="{FF2B5EF4-FFF2-40B4-BE49-F238E27FC236}">
                    <a16:creationId xmlns:a16="http://schemas.microsoft.com/office/drawing/2014/main" id="{199C984B-0588-4433-AAF7-A97B7235F87C}"/>
                  </a:ext>
                </a:extLst>
              </p:cNvPr>
              <p:cNvSpPr>
                <a:spLocks/>
              </p:cNvSpPr>
              <p:nvPr/>
            </p:nvSpPr>
            <p:spPr bwMode="auto">
              <a:xfrm flipH="1">
                <a:off x="11391099" y="4046343"/>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59B4D9"/>
                </a:solidFill>
                <a:round/>
                <a:headEnd/>
                <a:tailEnd/>
              </a:ln>
            </p:spPr>
            <p:txBody>
              <a:bodyPr vert="horz" wrap="square" lIns="91427" tIns="45713" rIns="91427" bIns="45713" numCol="1" anchor="t" anchorCtr="0" compatLnSpc="1">
                <a:prstTxWarp prst="textNoShape">
                  <a:avLst/>
                </a:prstTxWarp>
                <a:noAutofit/>
              </a:bodyPr>
              <a:lstStyle/>
              <a:p>
                <a:pPr defTabSz="896215">
                  <a:defRPr/>
                </a:pPr>
                <a:endParaRPr lang="en-US" sz="1765">
                  <a:solidFill>
                    <a:srgbClr val="505050"/>
                  </a:solidFill>
                  <a:latin typeface="Segoe UI"/>
                </a:endParaRPr>
              </a:p>
            </p:txBody>
          </p:sp>
          <p:grpSp>
            <p:nvGrpSpPr>
              <p:cNvPr id="261" name="Group 260">
                <a:extLst>
                  <a:ext uri="{FF2B5EF4-FFF2-40B4-BE49-F238E27FC236}">
                    <a16:creationId xmlns:a16="http://schemas.microsoft.com/office/drawing/2014/main" id="{A7722EAD-E731-4D67-94A4-A515AF497037}"/>
                  </a:ext>
                </a:extLst>
              </p:cNvPr>
              <p:cNvGrpSpPr/>
              <p:nvPr/>
            </p:nvGrpSpPr>
            <p:grpSpPr>
              <a:xfrm>
                <a:off x="11341274" y="3437294"/>
                <a:ext cx="97164" cy="89562"/>
                <a:chOff x="9540985" y="4221497"/>
                <a:chExt cx="118252" cy="109717"/>
              </a:xfrm>
            </p:grpSpPr>
            <p:sp>
              <p:nvSpPr>
                <p:cNvPr id="286" name="Line 47">
                  <a:extLst>
                    <a:ext uri="{FF2B5EF4-FFF2-40B4-BE49-F238E27FC236}">
                      <a16:creationId xmlns:a16="http://schemas.microsoft.com/office/drawing/2014/main" id="{C5349955-9C2B-42FD-855E-2D87A37F70A2}"/>
                    </a:ext>
                  </a:extLst>
                </p:cNvPr>
                <p:cNvSpPr>
                  <a:spLocks noChangeShapeType="1"/>
                </p:cNvSpPr>
                <p:nvPr/>
              </p:nvSpPr>
              <p:spPr bwMode="auto">
                <a:xfrm>
                  <a:off x="9540985" y="4221497"/>
                  <a:ext cx="118214" cy="0"/>
                </a:xfrm>
                <a:prstGeom prst="line">
                  <a:avLst/>
                </a:prstGeom>
                <a:noFill/>
                <a:ln w="12700" cap="flat">
                  <a:solidFill>
                    <a:srgbClr val="B8D43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215">
                    <a:defRPr/>
                  </a:pPr>
                  <a:endParaRPr lang="en-US" sz="1765">
                    <a:solidFill>
                      <a:srgbClr val="505050"/>
                    </a:solidFill>
                    <a:latin typeface="Segoe UI"/>
                  </a:endParaRPr>
                </a:p>
              </p:txBody>
            </p:sp>
            <p:sp>
              <p:nvSpPr>
                <p:cNvPr id="287" name="Line 54">
                  <a:extLst>
                    <a:ext uri="{FF2B5EF4-FFF2-40B4-BE49-F238E27FC236}">
                      <a16:creationId xmlns:a16="http://schemas.microsoft.com/office/drawing/2014/main" id="{D276873C-C84A-46A8-8266-BC87EFB942FE}"/>
                    </a:ext>
                  </a:extLst>
                </p:cNvPr>
                <p:cNvSpPr>
                  <a:spLocks noChangeShapeType="1"/>
                </p:cNvSpPr>
                <p:nvPr/>
              </p:nvSpPr>
              <p:spPr bwMode="auto">
                <a:xfrm flipH="1">
                  <a:off x="9541023" y="4331214"/>
                  <a:ext cx="118214" cy="0"/>
                </a:xfrm>
                <a:prstGeom prst="line">
                  <a:avLst/>
                </a:prstGeom>
                <a:noFill/>
                <a:ln w="12700" cap="flat">
                  <a:solidFill>
                    <a:srgbClr val="B8D43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215">
                    <a:defRPr/>
                  </a:pPr>
                  <a:endParaRPr lang="en-US" sz="1765">
                    <a:solidFill>
                      <a:srgbClr val="505050"/>
                    </a:solidFill>
                    <a:latin typeface="Segoe UI"/>
                  </a:endParaRPr>
                </a:p>
              </p:txBody>
            </p:sp>
          </p:grpSp>
          <p:pic>
            <p:nvPicPr>
              <p:cNvPr id="262" name="Picture 261">
                <a:extLst>
                  <a:ext uri="{FF2B5EF4-FFF2-40B4-BE49-F238E27FC236}">
                    <a16:creationId xmlns:a16="http://schemas.microsoft.com/office/drawing/2014/main" id="{C2F12352-D7CC-442B-9DB5-846EA6ECC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9427" y="3581551"/>
                <a:ext cx="335162" cy="335162"/>
              </a:xfrm>
              <a:prstGeom prst="rect">
                <a:avLst/>
              </a:prstGeom>
            </p:spPr>
          </p:pic>
          <p:grpSp>
            <p:nvGrpSpPr>
              <p:cNvPr id="263" name="Group 262">
                <a:extLst>
                  <a:ext uri="{FF2B5EF4-FFF2-40B4-BE49-F238E27FC236}">
                    <a16:creationId xmlns:a16="http://schemas.microsoft.com/office/drawing/2014/main" id="{643792FD-3D94-43AA-9426-9AFB050A8371}"/>
                  </a:ext>
                </a:extLst>
              </p:cNvPr>
              <p:cNvGrpSpPr>
                <a:grpSpLocks noChangeAspect="1"/>
              </p:cNvGrpSpPr>
              <p:nvPr/>
            </p:nvGrpSpPr>
            <p:grpSpPr>
              <a:xfrm>
                <a:off x="10801329" y="3263763"/>
                <a:ext cx="202205" cy="297361"/>
                <a:chOff x="5934075" y="3190875"/>
                <a:chExt cx="323850" cy="476250"/>
              </a:xfrm>
            </p:grpSpPr>
            <p:sp>
              <p:nvSpPr>
                <p:cNvPr id="279" name="Freeform: Shape 278">
                  <a:extLst>
                    <a:ext uri="{FF2B5EF4-FFF2-40B4-BE49-F238E27FC236}">
                      <a16:creationId xmlns:a16="http://schemas.microsoft.com/office/drawing/2014/main" id="{2A1CA334-218B-490F-B42E-3FF04E6F4725}"/>
                    </a:ext>
                  </a:extLst>
                </p:cNvPr>
                <p:cNvSpPr/>
                <p:nvPr/>
              </p:nvSpPr>
              <p:spPr>
                <a:xfrm>
                  <a:off x="5934075" y="3190875"/>
                  <a:ext cx="323850" cy="476250"/>
                </a:xfrm>
                <a:custGeom>
                  <a:avLst/>
                  <a:gdLst/>
                  <a:ahLst/>
                  <a:cxnLst/>
                  <a:rect l="0" t="0" r="0" b="0"/>
                  <a:pathLst>
                    <a:path w="323850" h="476250">
                      <a:moveTo>
                        <a:pt x="328089" y="447675"/>
                      </a:moveTo>
                      <a:cubicBezTo>
                        <a:pt x="328089" y="463458"/>
                        <a:pt x="315297" y="476250"/>
                        <a:pt x="299514" y="476250"/>
                      </a:cubicBezTo>
                      <a:lnTo>
                        <a:pt x="28575" y="476250"/>
                      </a:lnTo>
                      <a:cubicBezTo>
                        <a:pt x="12792" y="476250"/>
                        <a:pt x="0" y="463458"/>
                        <a:pt x="0" y="447675"/>
                      </a:cubicBezTo>
                      <a:lnTo>
                        <a:pt x="0" y="28575"/>
                      </a:lnTo>
                      <a:cubicBezTo>
                        <a:pt x="0" y="12792"/>
                        <a:pt x="12792" y="0"/>
                        <a:pt x="28575" y="0"/>
                      </a:cubicBezTo>
                      <a:lnTo>
                        <a:pt x="299514" y="0"/>
                      </a:lnTo>
                      <a:cubicBezTo>
                        <a:pt x="315297" y="0"/>
                        <a:pt x="328089" y="12792"/>
                        <a:pt x="328089" y="28575"/>
                      </a:cubicBezTo>
                      <a:lnTo>
                        <a:pt x="328089" y="447675"/>
                      </a:lnTo>
                      <a:close/>
                    </a:path>
                  </a:pathLst>
                </a:custGeom>
                <a:solidFill>
                  <a:srgbClr val="3E3E3E"/>
                </a:solidFill>
                <a:ln w="9525" cap="flat">
                  <a:noFill/>
                  <a:prstDash val="solid"/>
                  <a:miter/>
                </a:ln>
              </p:spPr>
              <p:txBody>
                <a:bodyPr/>
                <a:lstStyle/>
                <a:p>
                  <a:endParaRPr lang="en-US" sz="1765"/>
                </a:p>
              </p:txBody>
            </p:sp>
            <p:sp>
              <p:nvSpPr>
                <p:cNvPr id="280" name="Freeform: Shape 279">
                  <a:extLst>
                    <a:ext uri="{FF2B5EF4-FFF2-40B4-BE49-F238E27FC236}">
                      <a16:creationId xmlns:a16="http://schemas.microsoft.com/office/drawing/2014/main" id="{31819772-9B7A-4521-9F4B-12D9846CE5FA}"/>
                    </a:ext>
                  </a:extLst>
                </p:cNvPr>
                <p:cNvSpPr/>
                <p:nvPr/>
              </p:nvSpPr>
              <p:spPr>
                <a:xfrm>
                  <a:off x="5955259" y="3238500"/>
                  <a:ext cx="285750" cy="333375"/>
                </a:xfrm>
                <a:custGeom>
                  <a:avLst/>
                  <a:gdLst/>
                  <a:ahLst/>
                  <a:cxnLst/>
                  <a:rect l="0" t="0" r="0" b="0"/>
                  <a:pathLst>
                    <a:path w="285750" h="333375">
                      <a:moveTo>
                        <a:pt x="0" y="0"/>
                      </a:moveTo>
                      <a:lnTo>
                        <a:pt x="285750" y="0"/>
                      </a:lnTo>
                      <a:lnTo>
                        <a:pt x="285750" y="335490"/>
                      </a:lnTo>
                      <a:lnTo>
                        <a:pt x="0" y="335490"/>
                      </a:lnTo>
                      <a:close/>
                    </a:path>
                  </a:pathLst>
                </a:custGeom>
                <a:solidFill>
                  <a:srgbClr val="59B4D9"/>
                </a:solidFill>
                <a:ln w="9525" cap="flat">
                  <a:noFill/>
                  <a:prstDash val="solid"/>
                  <a:miter/>
                </a:ln>
              </p:spPr>
              <p:txBody>
                <a:bodyPr/>
                <a:lstStyle/>
                <a:p>
                  <a:endParaRPr lang="en-US" sz="1765"/>
                </a:p>
              </p:txBody>
            </p:sp>
            <p:sp>
              <p:nvSpPr>
                <p:cNvPr id="281" name="Freeform: Shape 280">
                  <a:extLst>
                    <a:ext uri="{FF2B5EF4-FFF2-40B4-BE49-F238E27FC236}">
                      <a16:creationId xmlns:a16="http://schemas.microsoft.com/office/drawing/2014/main" id="{A0CBE769-15E3-4D3A-9A59-7FD0A39D31B3}"/>
                    </a:ext>
                  </a:extLst>
                </p:cNvPr>
                <p:cNvSpPr/>
                <p:nvPr/>
              </p:nvSpPr>
              <p:spPr>
                <a:xfrm>
                  <a:off x="6070606" y="3593030"/>
                  <a:ext cx="47625" cy="47625"/>
                </a:xfrm>
                <a:custGeom>
                  <a:avLst/>
                  <a:gdLst/>
                  <a:ahLst/>
                  <a:cxnLst/>
                  <a:rect l="0" t="0" r="0" b="0"/>
                  <a:pathLst>
                    <a:path w="47625" h="47625">
                      <a:moveTo>
                        <a:pt x="55035" y="27518"/>
                      </a:moveTo>
                      <a:cubicBezTo>
                        <a:pt x="55035" y="42720"/>
                        <a:pt x="42710" y="55035"/>
                        <a:pt x="27508" y="55035"/>
                      </a:cubicBezTo>
                      <a:cubicBezTo>
                        <a:pt x="12325" y="55035"/>
                        <a:pt x="0" y="42720"/>
                        <a:pt x="0" y="27518"/>
                      </a:cubicBezTo>
                      <a:cubicBezTo>
                        <a:pt x="0" y="12325"/>
                        <a:pt x="12325" y="0"/>
                        <a:pt x="27508" y="0"/>
                      </a:cubicBezTo>
                      <a:cubicBezTo>
                        <a:pt x="42710" y="0"/>
                        <a:pt x="55035" y="12325"/>
                        <a:pt x="55035" y="27518"/>
                      </a:cubicBezTo>
                    </a:path>
                  </a:pathLst>
                </a:custGeom>
                <a:solidFill>
                  <a:srgbClr val="FFFFFF"/>
                </a:solidFill>
                <a:ln w="9525" cap="flat">
                  <a:noFill/>
                  <a:prstDash val="solid"/>
                  <a:miter/>
                </a:ln>
              </p:spPr>
              <p:txBody>
                <a:bodyPr/>
                <a:lstStyle/>
                <a:p>
                  <a:endParaRPr lang="en-US" sz="1765"/>
                </a:p>
              </p:txBody>
            </p:sp>
            <p:sp>
              <p:nvSpPr>
                <p:cNvPr id="282" name="Freeform: Shape 281">
                  <a:extLst>
                    <a:ext uri="{FF2B5EF4-FFF2-40B4-BE49-F238E27FC236}">
                      <a16:creationId xmlns:a16="http://schemas.microsoft.com/office/drawing/2014/main" id="{5A8E75E9-678E-454C-B9E7-7D1B97706E45}"/>
                    </a:ext>
                  </a:extLst>
                </p:cNvPr>
                <p:cNvSpPr/>
                <p:nvPr/>
              </p:nvSpPr>
              <p:spPr>
                <a:xfrm>
                  <a:off x="6080084" y="3602507"/>
                  <a:ext cx="28575" cy="28575"/>
                </a:xfrm>
                <a:custGeom>
                  <a:avLst/>
                  <a:gdLst/>
                  <a:ahLst/>
                  <a:cxnLst/>
                  <a:rect l="0" t="0" r="0" b="0"/>
                  <a:pathLst>
                    <a:path w="28575" h="28575">
                      <a:moveTo>
                        <a:pt x="36081" y="18040"/>
                      </a:moveTo>
                      <a:cubicBezTo>
                        <a:pt x="36081" y="28003"/>
                        <a:pt x="28003" y="36090"/>
                        <a:pt x="18031" y="36090"/>
                      </a:cubicBezTo>
                      <a:cubicBezTo>
                        <a:pt x="8077" y="36090"/>
                        <a:pt x="0" y="28003"/>
                        <a:pt x="0" y="18040"/>
                      </a:cubicBezTo>
                      <a:cubicBezTo>
                        <a:pt x="0" y="8077"/>
                        <a:pt x="8077" y="0"/>
                        <a:pt x="18031" y="0"/>
                      </a:cubicBezTo>
                      <a:cubicBezTo>
                        <a:pt x="28003" y="0"/>
                        <a:pt x="36081" y="8077"/>
                        <a:pt x="36081" y="18040"/>
                      </a:cubicBezTo>
                    </a:path>
                  </a:pathLst>
                </a:custGeom>
                <a:solidFill>
                  <a:srgbClr val="B8D432"/>
                </a:solidFill>
                <a:ln w="9525" cap="flat">
                  <a:noFill/>
                  <a:prstDash val="solid"/>
                  <a:miter/>
                </a:ln>
              </p:spPr>
              <p:txBody>
                <a:bodyPr/>
                <a:lstStyle/>
                <a:p>
                  <a:endParaRPr lang="en-US" sz="1765"/>
                </a:p>
              </p:txBody>
            </p:sp>
            <p:sp>
              <p:nvSpPr>
                <p:cNvPr id="283" name="Freeform: Shape 282">
                  <a:extLst>
                    <a:ext uri="{FF2B5EF4-FFF2-40B4-BE49-F238E27FC236}">
                      <a16:creationId xmlns:a16="http://schemas.microsoft.com/office/drawing/2014/main" id="{8F7E7FCF-6922-4CC0-B177-408CD7D55280}"/>
                    </a:ext>
                  </a:extLst>
                </p:cNvPr>
                <p:cNvSpPr/>
                <p:nvPr/>
              </p:nvSpPr>
              <p:spPr>
                <a:xfrm>
                  <a:off x="5934075" y="3190875"/>
                  <a:ext cx="257175" cy="476250"/>
                </a:xfrm>
                <a:custGeom>
                  <a:avLst/>
                  <a:gdLst/>
                  <a:ahLst/>
                  <a:cxnLst/>
                  <a:rect l="0" t="0" r="0" b="0"/>
                  <a:pathLst>
                    <a:path w="257175" h="476250">
                      <a:moveTo>
                        <a:pt x="21174" y="383115"/>
                      </a:moveTo>
                      <a:lnTo>
                        <a:pt x="21174" y="47625"/>
                      </a:lnTo>
                      <a:lnTo>
                        <a:pt x="238030" y="47625"/>
                      </a:lnTo>
                      <a:lnTo>
                        <a:pt x="257375" y="0"/>
                      </a:lnTo>
                      <a:lnTo>
                        <a:pt x="28575" y="0"/>
                      </a:lnTo>
                      <a:cubicBezTo>
                        <a:pt x="12792" y="0"/>
                        <a:pt x="0" y="12792"/>
                        <a:pt x="0" y="28575"/>
                      </a:cubicBezTo>
                      <a:lnTo>
                        <a:pt x="0" y="447675"/>
                      </a:lnTo>
                      <a:cubicBezTo>
                        <a:pt x="0" y="463467"/>
                        <a:pt x="12792" y="476250"/>
                        <a:pt x="28575" y="476250"/>
                      </a:cubicBezTo>
                      <a:lnTo>
                        <a:pt x="63770" y="476250"/>
                      </a:lnTo>
                      <a:lnTo>
                        <a:pt x="101622" y="383115"/>
                      </a:lnTo>
                      <a:lnTo>
                        <a:pt x="21174" y="383115"/>
                      </a:lnTo>
                      <a:close/>
                    </a:path>
                  </a:pathLst>
                </a:custGeom>
                <a:solidFill>
                  <a:srgbClr val="FFFFFF">
                    <a:alpha val="15000"/>
                  </a:srgbClr>
                </a:solidFill>
                <a:ln w="9525" cap="flat">
                  <a:noFill/>
                  <a:prstDash val="solid"/>
                  <a:miter/>
                </a:ln>
              </p:spPr>
              <p:txBody>
                <a:bodyPr/>
                <a:lstStyle/>
                <a:p>
                  <a:endParaRPr lang="en-US" sz="1765"/>
                </a:p>
              </p:txBody>
            </p:sp>
            <p:sp>
              <p:nvSpPr>
                <p:cNvPr id="284" name="Freeform: Shape 283">
                  <a:extLst>
                    <a:ext uri="{FF2B5EF4-FFF2-40B4-BE49-F238E27FC236}">
                      <a16:creationId xmlns:a16="http://schemas.microsoft.com/office/drawing/2014/main" id="{E3C90CEB-8C59-4D50-A27C-5EA40C1E76B2}"/>
                    </a:ext>
                  </a:extLst>
                </p:cNvPr>
                <p:cNvSpPr/>
                <p:nvPr/>
              </p:nvSpPr>
              <p:spPr>
                <a:xfrm>
                  <a:off x="6049442" y="3210668"/>
                  <a:ext cx="95250" cy="9525"/>
                </a:xfrm>
                <a:custGeom>
                  <a:avLst/>
                  <a:gdLst/>
                  <a:ahLst/>
                  <a:cxnLst/>
                  <a:rect l="0" t="0" r="0" b="0"/>
                  <a:pathLst>
                    <a:path w="95250" h="9525">
                      <a:moveTo>
                        <a:pt x="97365" y="7039"/>
                      </a:moveTo>
                      <a:cubicBezTo>
                        <a:pt x="97365" y="10925"/>
                        <a:pt x="94221" y="14068"/>
                        <a:pt x="90335" y="14068"/>
                      </a:cubicBezTo>
                      <a:lnTo>
                        <a:pt x="7048" y="14068"/>
                      </a:lnTo>
                      <a:cubicBezTo>
                        <a:pt x="3153" y="14068"/>
                        <a:pt x="0" y="10925"/>
                        <a:pt x="0" y="7039"/>
                      </a:cubicBezTo>
                      <a:cubicBezTo>
                        <a:pt x="0" y="3153"/>
                        <a:pt x="3153" y="0"/>
                        <a:pt x="7048" y="0"/>
                      </a:cubicBezTo>
                      <a:lnTo>
                        <a:pt x="90335" y="0"/>
                      </a:lnTo>
                      <a:cubicBezTo>
                        <a:pt x="94221" y="0"/>
                        <a:pt x="97365" y="3153"/>
                        <a:pt x="97365" y="7039"/>
                      </a:cubicBezTo>
                    </a:path>
                  </a:pathLst>
                </a:custGeom>
                <a:solidFill>
                  <a:srgbClr val="1E1E1E"/>
                </a:solidFill>
                <a:ln w="9525" cap="flat">
                  <a:noFill/>
                  <a:prstDash val="solid"/>
                  <a:miter/>
                </a:ln>
              </p:spPr>
              <p:txBody>
                <a:bodyPr/>
                <a:lstStyle/>
                <a:p>
                  <a:endParaRPr lang="en-US" sz="1765"/>
                </a:p>
              </p:txBody>
            </p:sp>
            <p:sp>
              <p:nvSpPr>
                <p:cNvPr id="285" name="Freeform: Shape 284">
                  <a:extLst>
                    <a:ext uri="{FF2B5EF4-FFF2-40B4-BE49-F238E27FC236}">
                      <a16:creationId xmlns:a16="http://schemas.microsoft.com/office/drawing/2014/main" id="{9BBEB80B-1C7C-4CF6-BB8E-1367E7581077}"/>
                    </a:ext>
                  </a:extLst>
                </p:cNvPr>
                <p:cNvSpPr/>
                <p:nvPr/>
              </p:nvSpPr>
              <p:spPr>
                <a:xfrm>
                  <a:off x="6049442" y="3210668"/>
                  <a:ext cx="95250" cy="9525"/>
                </a:xfrm>
                <a:custGeom>
                  <a:avLst/>
                  <a:gdLst/>
                  <a:ahLst/>
                  <a:cxnLst/>
                  <a:rect l="0" t="0" r="0" b="0"/>
                  <a:pathLst>
                    <a:path w="95250" h="9525">
                      <a:moveTo>
                        <a:pt x="97365" y="7039"/>
                      </a:moveTo>
                      <a:cubicBezTo>
                        <a:pt x="97365" y="10925"/>
                        <a:pt x="94221" y="14068"/>
                        <a:pt x="90335" y="14068"/>
                      </a:cubicBezTo>
                      <a:lnTo>
                        <a:pt x="7048" y="14068"/>
                      </a:lnTo>
                      <a:cubicBezTo>
                        <a:pt x="3153" y="14068"/>
                        <a:pt x="0" y="10925"/>
                        <a:pt x="0" y="7039"/>
                      </a:cubicBezTo>
                      <a:cubicBezTo>
                        <a:pt x="0" y="3153"/>
                        <a:pt x="3153" y="0"/>
                        <a:pt x="7048" y="0"/>
                      </a:cubicBezTo>
                      <a:lnTo>
                        <a:pt x="90335" y="0"/>
                      </a:lnTo>
                      <a:cubicBezTo>
                        <a:pt x="94221" y="0"/>
                        <a:pt x="97365" y="3153"/>
                        <a:pt x="97365" y="7039"/>
                      </a:cubicBezTo>
                    </a:path>
                  </a:pathLst>
                </a:custGeom>
                <a:solidFill>
                  <a:srgbClr val="FFFFFF"/>
                </a:solidFill>
                <a:ln w="9525" cap="flat">
                  <a:noFill/>
                  <a:prstDash val="solid"/>
                  <a:miter/>
                </a:ln>
              </p:spPr>
              <p:txBody>
                <a:bodyPr/>
                <a:lstStyle/>
                <a:p>
                  <a:endParaRPr lang="en-US" sz="1765"/>
                </a:p>
              </p:txBody>
            </p:sp>
          </p:grpSp>
          <p:grpSp>
            <p:nvGrpSpPr>
              <p:cNvPr id="264" name="Group 263">
                <a:extLst>
                  <a:ext uri="{FF2B5EF4-FFF2-40B4-BE49-F238E27FC236}">
                    <a16:creationId xmlns:a16="http://schemas.microsoft.com/office/drawing/2014/main" id="{C4EFE7CF-ABB4-464C-9F4E-D09E53E9D7B9}"/>
                  </a:ext>
                </a:extLst>
              </p:cNvPr>
              <p:cNvGrpSpPr>
                <a:grpSpLocks noChangeAspect="1"/>
              </p:cNvGrpSpPr>
              <p:nvPr/>
            </p:nvGrpSpPr>
            <p:grpSpPr>
              <a:xfrm>
                <a:off x="11038482" y="3327963"/>
                <a:ext cx="232049" cy="218661"/>
                <a:chOff x="10851830" y="2880687"/>
                <a:chExt cx="906221" cy="853937"/>
              </a:xfrm>
            </p:grpSpPr>
            <p:sp>
              <p:nvSpPr>
                <p:cNvPr id="275" name="Rectangle 274">
                  <a:extLst>
                    <a:ext uri="{FF2B5EF4-FFF2-40B4-BE49-F238E27FC236}">
                      <a16:creationId xmlns:a16="http://schemas.microsoft.com/office/drawing/2014/main" id="{34DAF86C-1E42-44B3-8905-090083215419}"/>
                    </a:ext>
                  </a:extLst>
                </p:cNvPr>
                <p:cNvSpPr/>
                <p:nvPr/>
              </p:nvSpPr>
              <p:spPr bwMode="auto">
                <a:xfrm>
                  <a:off x="10851830" y="2880687"/>
                  <a:ext cx="906221" cy="853937"/>
                </a:xfrm>
                <a:prstGeom prst="rect">
                  <a:avLst/>
                </a:prstGeom>
                <a:solidFill>
                  <a:srgbClr val="59B4D9"/>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1090D8E2-A06E-4757-A6CD-8DB5E42DDE3E}"/>
                    </a:ext>
                  </a:extLst>
                </p:cNvPr>
                <p:cNvSpPr/>
                <p:nvPr/>
              </p:nvSpPr>
              <p:spPr bwMode="auto">
                <a:xfrm>
                  <a:off x="10891225" y="2917809"/>
                  <a:ext cx="827430" cy="779692"/>
                </a:xfrm>
                <a:prstGeom prst="rect">
                  <a:avLst/>
                </a:prstGeom>
                <a:solidFill>
                  <a:srgbClr val="59B6DA"/>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ABD931B6-B03F-4D43-8C97-CE692FED7AFF}"/>
                    </a:ext>
                  </a:extLst>
                </p:cNvPr>
                <p:cNvSpPr/>
                <p:nvPr/>
              </p:nvSpPr>
              <p:spPr bwMode="auto">
                <a:xfrm>
                  <a:off x="11463698" y="2967333"/>
                  <a:ext cx="186589" cy="18658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336">
                  <a:extLst>
                    <a:ext uri="{FF2B5EF4-FFF2-40B4-BE49-F238E27FC236}">
                      <a16:creationId xmlns:a16="http://schemas.microsoft.com/office/drawing/2014/main" id="{52400C32-0458-4E91-9B6B-FBAB452FC62D}"/>
                    </a:ext>
                  </a:extLst>
                </p:cNvPr>
                <p:cNvSpPr/>
                <p:nvPr/>
              </p:nvSpPr>
              <p:spPr bwMode="auto">
                <a:xfrm>
                  <a:off x="10891225" y="3216731"/>
                  <a:ext cx="831512" cy="480772"/>
                </a:xfrm>
                <a:custGeom>
                  <a:avLst/>
                  <a:gdLst>
                    <a:gd name="connsiteX0" fmla="*/ 0 w 827430"/>
                    <a:gd name="connsiteY0" fmla="*/ 0 h 779692"/>
                    <a:gd name="connsiteX1" fmla="*/ 827430 w 827430"/>
                    <a:gd name="connsiteY1" fmla="*/ 0 h 779692"/>
                    <a:gd name="connsiteX2" fmla="*/ 827430 w 827430"/>
                    <a:gd name="connsiteY2" fmla="*/ 779692 h 779692"/>
                    <a:gd name="connsiteX3" fmla="*/ 0 w 827430"/>
                    <a:gd name="connsiteY3" fmla="*/ 779692 h 779692"/>
                    <a:gd name="connsiteX4" fmla="*/ 0 w 827430"/>
                    <a:gd name="connsiteY4" fmla="*/ 0 h 779692"/>
                    <a:gd name="connsiteX0" fmla="*/ 5443 w 827430"/>
                    <a:gd name="connsiteY0" fmla="*/ 510268 h 779692"/>
                    <a:gd name="connsiteX1" fmla="*/ 827430 w 827430"/>
                    <a:gd name="connsiteY1" fmla="*/ 0 h 779692"/>
                    <a:gd name="connsiteX2" fmla="*/ 827430 w 827430"/>
                    <a:gd name="connsiteY2" fmla="*/ 779692 h 779692"/>
                    <a:gd name="connsiteX3" fmla="*/ 0 w 827430"/>
                    <a:gd name="connsiteY3" fmla="*/ 779692 h 779692"/>
                    <a:gd name="connsiteX4" fmla="*/ 5443 w 827430"/>
                    <a:gd name="connsiteY4" fmla="*/ 510268 h 779692"/>
                    <a:gd name="connsiteX0" fmla="*/ 5443 w 827430"/>
                    <a:gd name="connsiteY0" fmla="*/ 586468 h 779692"/>
                    <a:gd name="connsiteX1" fmla="*/ 827430 w 827430"/>
                    <a:gd name="connsiteY1" fmla="*/ 0 h 779692"/>
                    <a:gd name="connsiteX2" fmla="*/ 827430 w 827430"/>
                    <a:gd name="connsiteY2" fmla="*/ 779692 h 779692"/>
                    <a:gd name="connsiteX3" fmla="*/ 0 w 827430"/>
                    <a:gd name="connsiteY3" fmla="*/ 779692 h 779692"/>
                    <a:gd name="connsiteX4" fmla="*/ 5443 w 827430"/>
                    <a:gd name="connsiteY4" fmla="*/ 586468 h 779692"/>
                    <a:gd name="connsiteX0" fmla="*/ 5443 w 827430"/>
                    <a:gd name="connsiteY0" fmla="*/ 586468 h 779692"/>
                    <a:gd name="connsiteX1" fmla="*/ 341281 w 827430"/>
                    <a:gd name="connsiteY1" fmla="*/ 349266 h 779692"/>
                    <a:gd name="connsiteX2" fmla="*/ 827430 w 827430"/>
                    <a:gd name="connsiteY2" fmla="*/ 0 h 779692"/>
                    <a:gd name="connsiteX3" fmla="*/ 827430 w 827430"/>
                    <a:gd name="connsiteY3" fmla="*/ 779692 h 779692"/>
                    <a:gd name="connsiteX4" fmla="*/ 0 w 827430"/>
                    <a:gd name="connsiteY4" fmla="*/ 779692 h 779692"/>
                    <a:gd name="connsiteX5" fmla="*/ 5443 w 827430"/>
                    <a:gd name="connsiteY5" fmla="*/ 586468 h 779692"/>
                    <a:gd name="connsiteX0" fmla="*/ 5443 w 827430"/>
                    <a:gd name="connsiteY0" fmla="*/ 586468 h 779692"/>
                    <a:gd name="connsiteX1" fmla="*/ 281409 w 827430"/>
                    <a:gd name="connsiteY1" fmla="*/ 311166 h 779692"/>
                    <a:gd name="connsiteX2" fmla="*/ 827430 w 827430"/>
                    <a:gd name="connsiteY2" fmla="*/ 0 h 779692"/>
                    <a:gd name="connsiteX3" fmla="*/ 827430 w 827430"/>
                    <a:gd name="connsiteY3" fmla="*/ 779692 h 779692"/>
                    <a:gd name="connsiteX4" fmla="*/ 0 w 827430"/>
                    <a:gd name="connsiteY4" fmla="*/ 779692 h 779692"/>
                    <a:gd name="connsiteX5" fmla="*/ 5443 w 827430"/>
                    <a:gd name="connsiteY5" fmla="*/ 586468 h 779692"/>
                    <a:gd name="connsiteX0" fmla="*/ 5443 w 827430"/>
                    <a:gd name="connsiteY0" fmla="*/ 586468 h 779692"/>
                    <a:gd name="connsiteX1" fmla="*/ 281409 w 827430"/>
                    <a:gd name="connsiteY1" fmla="*/ 311166 h 779692"/>
                    <a:gd name="connsiteX2" fmla="*/ 827430 w 827430"/>
                    <a:gd name="connsiteY2" fmla="*/ 0 h 779692"/>
                    <a:gd name="connsiteX3" fmla="*/ 827430 w 827430"/>
                    <a:gd name="connsiteY3" fmla="*/ 779692 h 779692"/>
                    <a:gd name="connsiteX4" fmla="*/ 0 w 827430"/>
                    <a:gd name="connsiteY4" fmla="*/ 779692 h 779692"/>
                    <a:gd name="connsiteX5" fmla="*/ 5443 w 827430"/>
                    <a:gd name="connsiteY5" fmla="*/ 586468 h 779692"/>
                    <a:gd name="connsiteX0" fmla="*/ 5443 w 827430"/>
                    <a:gd name="connsiteY0" fmla="*/ 599036 h 792260"/>
                    <a:gd name="connsiteX1" fmla="*/ 281409 w 827430"/>
                    <a:gd name="connsiteY1" fmla="*/ 323734 h 792260"/>
                    <a:gd name="connsiteX2" fmla="*/ 485516 w 827430"/>
                    <a:gd name="connsiteY2" fmla="*/ 311488 h 792260"/>
                    <a:gd name="connsiteX3" fmla="*/ 827430 w 827430"/>
                    <a:gd name="connsiteY3" fmla="*/ 12568 h 792260"/>
                    <a:gd name="connsiteX4" fmla="*/ 827430 w 827430"/>
                    <a:gd name="connsiteY4" fmla="*/ 792260 h 792260"/>
                    <a:gd name="connsiteX5" fmla="*/ 0 w 827430"/>
                    <a:gd name="connsiteY5" fmla="*/ 792260 h 792260"/>
                    <a:gd name="connsiteX6" fmla="*/ 5443 w 827430"/>
                    <a:gd name="connsiteY6" fmla="*/ 599036 h 792260"/>
                    <a:gd name="connsiteX0" fmla="*/ 5443 w 827430"/>
                    <a:gd name="connsiteY0" fmla="*/ 594977 h 788201"/>
                    <a:gd name="connsiteX1" fmla="*/ 281409 w 827430"/>
                    <a:gd name="connsiteY1" fmla="*/ 319675 h 788201"/>
                    <a:gd name="connsiteX2" fmla="*/ 485516 w 827430"/>
                    <a:gd name="connsiteY2" fmla="*/ 491126 h 788201"/>
                    <a:gd name="connsiteX3" fmla="*/ 827430 w 827430"/>
                    <a:gd name="connsiteY3" fmla="*/ 8509 h 788201"/>
                    <a:gd name="connsiteX4" fmla="*/ 827430 w 827430"/>
                    <a:gd name="connsiteY4" fmla="*/ 788201 h 788201"/>
                    <a:gd name="connsiteX5" fmla="*/ 0 w 827430"/>
                    <a:gd name="connsiteY5" fmla="*/ 788201 h 788201"/>
                    <a:gd name="connsiteX6" fmla="*/ 5443 w 827430"/>
                    <a:gd name="connsiteY6" fmla="*/ 594977 h 788201"/>
                    <a:gd name="connsiteX0" fmla="*/ 5443 w 827430"/>
                    <a:gd name="connsiteY0" fmla="*/ 594018 h 787242"/>
                    <a:gd name="connsiteX1" fmla="*/ 281409 w 827430"/>
                    <a:gd name="connsiteY1" fmla="*/ 318716 h 787242"/>
                    <a:gd name="connsiteX2" fmla="*/ 593012 w 827430"/>
                    <a:gd name="connsiteY2" fmla="*/ 562285 h 787242"/>
                    <a:gd name="connsiteX3" fmla="*/ 827430 w 827430"/>
                    <a:gd name="connsiteY3" fmla="*/ 7550 h 787242"/>
                    <a:gd name="connsiteX4" fmla="*/ 827430 w 827430"/>
                    <a:gd name="connsiteY4" fmla="*/ 787242 h 787242"/>
                    <a:gd name="connsiteX5" fmla="*/ 0 w 827430"/>
                    <a:gd name="connsiteY5" fmla="*/ 787242 h 787242"/>
                    <a:gd name="connsiteX6" fmla="*/ 5443 w 827430"/>
                    <a:gd name="connsiteY6" fmla="*/ 594018 h 787242"/>
                    <a:gd name="connsiteX0" fmla="*/ 5443 w 827430"/>
                    <a:gd name="connsiteY0" fmla="*/ 594098 h 787322"/>
                    <a:gd name="connsiteX1" fmla="*/ 281409 w 827430"/>
                    <a:gd name="connsiteY1" fmla="*/ 318796 h 787322"/>
                    <a:gd name="connsiteX2" fmla="*/ 461022 w 827430"/>
                    <a:gd name="connsiteY2" fmla="*/ 555561 h 787322"/>
                    <a:gd name="connsiteX3" fmla="*/ 827430 w 827430"/>
                    <a:gd name="connsiteY3" fmla="*/ 7630 h 787322"/>
                    <a:gd name="connsiteX4" fmla="*/ 827430 w 827430"/>
                    <a:gd name="connsiteY4" fmla="*/ 787322 h 787322"/>
                    <a:gd name="connsiteX5" fmla="*/ 0 w 827430"/>
                    <a:gd name="connsiteY5" fmla="*/ 787322 h 787322"/>
                    <a:gd name="connsiteX6" fmla="*/ 5443 w 827430"/>
                    <a:gd name="connsiteY6" fmla="*/ 594098 h 787322"/>
                    <a:gd name="connsiteX0" fmla="*/ 5443 w 827430"/>
                    <a:gd name="connsiteY0" fmla="*/ 593692 h 786916"/>
                    <a:gd name="connsiteX1" fmla="*/ 281409 w 827430"/>
                    <a:gd name="connsiteY1" fmla="*/ 318390 h 786916"/>
                    <a:gd name="connsiteX2" fmla="*/ 461022 w 827430"/>
                    <a:gd name="connsiteY2" fmla="*/ 555155 h 786916"/>
                    <a:gd name="connsiteX3" fmla="*/ 567159 w 827430"/>
                    <a:gd name="connsiteY3" fmla="*/ 406835 h 786916"/>
                    <a:gd name="connsiteX4" fmla="*/ 827430 w 827430"/>
                    <a:gd name="connsiteY4" fmla="*/ 7224 h 786916"/>
                    <a:gd name="connsiteX5" fmla="*/ 827430 w 827430"/>
                    <a:gd name="connsiteY5" fmla="*/ 786916 h 786916"/>
                    <a:gd name="connsiteX6" fmla="*/ 0 w 827430"/>
                    <a:gd name="connsiteY6" fmla="*/ 786916 h 786916"/>
                    <a:gd name="connsiteX7" fmla="*/ 5443 w 827430"/>
                    <a:gd name="connsiteY7" fmla="*/ 593692 h 786916"/>
                    <a:gd name="connsiteX0" fmla="*/ 5443 w 827430"/>
                    <a:gd name="connsiteY0" fmla="*/ 593692 h 786916"/>
                    <a:gd name="connsiteX1" fmla="*/ 281409 w 827430"/>
                    <a:gd name="connsiteY1" fmla="*/ 318390 h 786916"/>
                    <a:gd name="connsiteX2" fmla="*/ 461022 w 827430"/>
                    <a:gd name="connsiteY2" fmla="*/ 555155 h 786916"/>
                    <a:gd name="connsiteX3" fmla="*/ 567159 w 827430"/>
                    <a:gd name="connsiteY3" fmla="*/ 406835 h 786916"/>
                    <a:gd name="connsiteX4" fmla="*/ 827430 w 827430"/>
                    <a:gd name="connsiteY4" fmla="*/ 7224 h 786916"/>
                    <a:gd name="connsiteX5" fmla="*/ 827430 w 827430"/>
                    <a:gd name="connsiteY5" fmla="*/ 786916 h 786916"/>
                    <a:gd name="connsiteX6" fmla="*/ 0 w 827430"/>
                    <a:gd name="connsiteY6" fmla="*/ 786916 h 786916"/>
                    <a:gd name="connsiteX7" fmla="*/ 5443 w 827430"/>
                    <a:gd name="connsiteY7" fmla="*/ 593692 h 786916"/>
                    <a:gd name="connsiteX0" fmla="*/ 5443 w 827430"/>
                    <a:gd name="connsiteY0" fmla="*/ 591407 h 784631"/>
                    <a:gd name="connsiteX1" fmla="*/ 281409 w 827430"/>
                    <a:gd name="connsiteY1" fmla="*/ 316105 h 784631"/>
                    <a:gd name="connsiteX2" fmla="*/ 461022 w 827430"/>
                    <a:gd name="connsiteY2" fmla="*/ 552870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91407 h 784631"/>
                    <a:gd name="connsiteX1" fmla="*/ 281409 w 827430"/>
                    <a:gd name="connsiteY1" fmla="*/ 316105 h 784631"/>
                    <a:gd name="connsiteX2" fmla="*/ 486875 w 827430"/>
                    <a:gd name="connsiteY2" fmla="*/ 488917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91407 h 784631"/>
                    <a:gd name="connsiteX1" fmla="*/ 281409 w 827430"/>
                    <a:gd name="connsiteY1" fmla="*/ 316105 h 784631"/>
                    <a:gd name="connsiteX2" fmla="*/ 486875 w 827430"/>
                    <a:gd name="connsiteY2" fmla="*/ 488917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91407 h 784631"/>
                    <a:gd name="connsiteX1" fmla="*/ 281409 w 827430"/>
                    <a:gd name="connsiteY1" fmla="*/ 316105 h 784631"/>
                    <a:gd name="connsiteX2" fmla="*/ 486875 w 827430"/>
                    <a:gd name="connsiteY2" fmla="*/ 488917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91407 h 784631"/>
                    <a:gd name="connsiteX1" fmla="*/ 281409 w 827430"/>
                    <a:gd name="connsiteY1" fmla="*/ 316105 h 784631"/>
                    <a:gd name="connsiteX2" fmla="*/ 486875 w 827430"/>
                    <a:gd name="connsiteY2" fmla="*/ 488917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91407 h 784631"/>
                    <a:gd name="connsiteX1" fmla="*/ 281409 w 827430"/>
                    <a:gd name="connsiteY1" fmla="*/ 316105 h 784631"/>
                    <a:gd name="connsiteX2" fmla="*/ 486875 w 827430"/>
                    <a:gd name="connsiteY2" fmla="*/ 488917 h 784631"/>
                    <a:gd name="connsiteX3" fmla="*/ 567159 w 827430"/>
                    <a:gd name="connsiteY3" fmla="*/ 404550 h 784631"/>
                    <a:gd name="connsiteX4" fmla="*/ 827430 w 827430"/>
                    <a:gd name="connsiteY4" fmla="*/ 4939 h 784631"/>
                    <a:gd name="connsiteX5" fmla="*/ 827430 w 827430"/>
                    <a:gd name="connsiteY5" fmla="*/ 784631 h 784631"/>
                    <a:gd name="connsiteX6" fmla="*/ 0 w 827430"/>
                    <a:gd name="connsiteY6" fmla="*/ 784631 h 784631"/>
                    <a:gd name="connsiteX7" fmla="*/ 5443 w 827430"/>
                    <a:gd name="connsiteY7" fmla="*/ 591407 h 784631"/>
                    <a:gd name="connsiteX0" fmla="*/ 5443 w 827430"/>
                    <a:gd name="connsiteY0" fmla="*/ 586468 h 779692"/>
                    <a:gd name="connsiteX1" fmla="*/ 281409 w 827430"/>
                    <a:gd name="connsiteY1" fmla="*/ 311166 h 779692"/>
                    <a:gd name="connsiteX2" fmla="*/ 486875 w 827430"/>
                    <a:gd name="connsiteY2" fmla="*/ 483978 h 779692"/>
                    <a:gd name="connsiteX3" fmla="*/ 567159 w 827430"/>
                    <a:gd name="connsiteY3" fmla="*/ 399611 h 779692"/>
                    <a:gd name="connsiteX4" fmla="*/ 827430 w 827430"/>
                    <a:gd name="connsiteY4" fmla="*/ 0 h 779692"/>
                    <a:gd name="connsiteX5" fmla="*/ 827430 w 827430"/>
                    <a:gd name="connsiteY5" fmla="*/ 779692 h 779692"/>
                    <a:gd name="connsiteX6" fmla="*/ 0 w 827430"/>
                    <a:gd name="connsiteY6" fmla="*/ 779692 h 779692"/>
                    <a:gd name="connsiteX7" fmla="*/ 5443 w 827430"/>
                    <a:gd name="connsiteY7" fmla="*/ 586468 h 779692"/>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105212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49448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72812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5443 w 831512"/>
                    <a:gd name="connsiteY0" fmla="*/ 275302 h 468526"/>
                    <a:gd name="connsiteX1" fmla="*/ 281409 w 831512"/>
                    <a:gd name="connsiteY1" fmla="*/ 0 h 468526"/>
                    <a:gd name="connsiteX2" fmla="*/ 486875 w 831512"/>
                    <a:gd name="connsiteY2" fmla="*/ 189140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5443 w 831512"/>
                    <a:gd name="connsiteY7" fmla="*/ 275302 h 468526"/>
                    <a:gd name="connsiteX0" fmla="*/ 0 w 839676"/>
                    <a:gd name="connsiteY0" fmla="*/ 253531 h 468526"/>
                    <a:gd name="connsiteX1" fmla="*/ 289573 w 839676"/>
                    <a:gd name="connsiteY1" fmla="*/ 0 h 468526"/>
                    <a:gd name="connsiteX2" fmla="*/ 495039 w 839676"/>
                    <a:gd name="connsiteY2" fmla="*/ 189140 h 468526"/>
                    <a:gd name="connsiteX3" fmla="*/ 575323 w 839676"/>
                    <a:gd name="connsiteY3" fmla="*/ 88445 h 468526"/>
                    <a:gd name="connsiteX4" fmla="*/ 839676 w 839676"/>
                    <a:gd name="connsiteY4" fmla="*/ 271219 h 468526"/>
                    <a:gd name="connsiteX5" fmla="*/ 835594 w 839676"/>
                    <a:gd name="connsiteY5" fmla="*/ 468526 h 468526"/>
                    <a:gd name="connsiteX6" fmla="*/ 8164 w 839676"/>
                    <a:gd name="connsiteY6" fmla="*/ 468526 h 468526"/>
                    <a:gd name="connsiteX7" fmla="*/ 0 w 839676"/>
                    <a:gd name="connsiteY7" fmla="*/ 253531 h 468526"/>
                    <a:gd name="connsiteX0" fmla="*/ 1361 w 831512"/>
                    <a:gd name="connsiteY0" fmla="*/ 253531 h 468526"/>
                    <a:gd name="connsiteX1" fmla="*/ 281409 w 831512"/>
                    <a:gd name="connsiteY1" fmla="*/ 0 h 468526"/>
                    <a:gd name="connsiteX2" fmla="*/ 486875 w 831512"/>
                    <a:gd name="connsiteY2" fmla="*/ 189140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53531 h 468526"/>
                    <a:gd name="connsiteX1" fmla="*/ 281409 w 831512"/>
                    <a:gd name="connsiteY1" fmla="*/ 0 h 468526"/>
                    <a:gd name="connsiteX2" fmla="*/ 486875 w 831512"/>
                    <a:gd name="connsiteY2" fmla="*/ 189140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53531 h 468526"/>
                    <a:gd name="connsiteX1" fmla="*/ 281409 w 831512"/>
                    <a:gd name="connsiteY1" fmla="*/ 0 h 468526"/>
                    <a:gd name="connsiteX2" fmla="*/ 486875 w 831512"/>
                    <a:gd name="connsiteY2" fmla="*/ 189140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53531 h 468526"/>
                    <a:gd name="connsiteX1" fmla="*/ 281409 w 831512"/>
                    <a:gd name="connsiteY1" fmla="*/ 0 h 468526"/>
                    <a:gd name="connsiteX2" fmla="*/ 486875 w 831512"/>
                    <a:gd name="connsiteY2" fmla="*/ 189140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53531 h 468526"/>
                    <a:gd name="connsiteX1" fmla="*/ 281409 w 831512"/>
                    <a:gd name="connsiteY1" fmla="*/ 0 h 468526"/>
                    <a:gd name="connsiteX2" fmla="*/ 486875 w 831512"/>
                    <a:gd name="connsiteY2" fmla="*/ 179615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53531 h 468526"/>
                    <a:gd name="connsiteX1" fmla="*/ 286852 w 831512"/>
                    <a:gd name="connsiteY1" fmla="*/ 0 h 468526"/>
                    <a:gd name="connsiteX2" fmla="*/ 486875 w 831512"/>
                    <a:gd name="connsiteY2" fmla="*/ 179615 h 468526"/>
                    <a:gd name="connsiteX3" fmla="*/ 567159 w 831512"/>
                    <a:gd name="connsiteY3" fmla="*/ 88445 h 468526"/>
                    <a:gd name="connsiteX4" fmla="*/ 831512 w 831512"/>
                    <a:gd name="connsiteY4" fmla="*/ 271219 h 468526"/>
                    <a:gd name="connsiteX5" fmla="*/ 827430 w 831512"/>
                    <a:gd name="connsiteY5" fmla="*/ 468526 h 468526"/>
                    <a:gd name="connsiteX6" fmla="*/ 0 w 831512"/>
                    <a:gd name="connsiteY6" fmla="*/ 468526 h 468526"/>
                    <a:gd name="connsiteX7" fmla="*/ 1361 w 831512"/>
                    <a:gd name="connsiteY7" fmla="*/ 253531 h 468526"/>
                    <a:gd name="connsiteX0" fmla="*/ 1361 w 831512"/>
                    <a:gd name="connsiteY0" fmla="*/ 265777 h 480772"/>
                    <a:gd name="connsiteX1" fmla="*/ 284130 w 831512"/>
                    <a:gd name="connsiteY1" fmla="*/ 0 h 480772"/>
                    <a:gd name="connsiteX2" fmla="*/ 486875 w 831512"/>
                    <a:gd name="connsiteY2" fmla="*/ 191861 h 480772"/>
                    <a:gd name="connsiteX3" fmla="*/ 567159 w 831512"/>
                    <a:gd name="connsiteY3" fmla="*/ 100691 h 480772"/>
                    <a:gd name="connsiteX4" fmla="*/ 831512 w 831512"/>
                    <a:gd name="connsiteY4" fmla="*/ 283465 h 480772"/>
                    <a:gd name="connsiteX5" fmla="*/ 827430 w 831512"/>
                    <a:gd name="connsiteY5" fmla="*/ 480772 h 480772"/>
                    <a:gd name="connsiteX6" fmla="*/ 0 w 831512"/>
                    <a:gd name="connsiteY6" fmla="*/ 480772 h 480772"/>
                    <a:gd name="connsiteX7" fmla="*/ 1361 w 831512"/>
                    <a:gd name="connsiteY7" fmla="*/ 265777 h 48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512" h="480772">
                      <a:moveTo>
                        <a:pt x="1361" y="265777"/>
                      </a:moveTo>
                      <a:lnTo>
                        <a:pt x="284130" y="0"/>
                      </a:lnTo>
                      <a:lnTo>
                        <a:pt x="486875" y="191861"/>
                      </a:lnTo>
                      <a:cubicBezTo>
                        <a:pt x="534500" y="145370"/>
                        <a:pt x="540108" y="141667"/>
                        <a:pt x="567159" y="100691"/>
                      </a:cubicBezTo>
                      <a:cubicBezTo>
                        <a:pt x="649998" y="163130"/>
                        <a:pt x="763641" y="240529"/>
                        <a:pt x="831512" y="283465"/>
                      </a:cubicBezTo>
                      <a:cubicBezTo>
                        <a:pt x="830151" y="404570"/>
                        <a:pt x="828791" y="359667"/>
                        <a:pt x="827430" y="480772"/>
                      </a:cubicBezTo>
                      <a:lnTo>
                        <a:pt x="0" y="480772"/>
                      </a:lnTo>
                      <a:cubicBezTo>
                        <a:pt x="454" y="409107"/>
                        <a:pt x="907" y="337442"/>
                        <a:pt x="1361" y="265777"/>
                      </a:cubicBezTo>
                      <a:close/>
                    </a:path>
                  </a:pathLst>
                </a:custGeom>
                <a:solidFill>
                  <a:srgbClr val="B8D43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5" name="Group 264">
                <a:extLst>
                  <a:ext uri="{FF2B5EF4-FFF2-40B4-BE49-F238E27FC236}">
                    <a16:creationId xmlns:a16="http://schemas.microsoft.com/office/drawing/2014/main" id="{F2A14F2F-D4AE-454E-B3EC-A64064D509B7}"/>
                  </a:ext>
                </a:extLst>
              </p:cNvPr>
              <p:cNvGrpSpPr/>
              <p:nvPr/>
            </p:nvGrpSpPr>
            <p:grpSpPr>
              <a:xfrm>
                <a:off x="10758530" y="3650592"/>
                <a:ext cx="504001" cy="624663"/>
                <a:chOff x="10866100" y="6204939"/>
                <a:chExt cx="792615" cy="982374"/>
              </a:xfrm>
            </p:grpSpPr>
            <p:sp>
              <p:nvSpPr>
                <p:cNvPr id="267" name="Round Same Side Corner Rectangle 206">
                  <a:extLst>
                    <a:ext uri="{FF2B5EF4-FFF2-40B4-BE49-F238E27FC236}">
                      <a16:creationId xmlns:a16="http://schemas.microsoft.com/office/drawing/2014/main" id="{FA979124-ECF7-4436-891B-FF0CC27318A5}"/>
                    </a:ext>
                  </a:extLst>
                </p:cNvPr>
                <p:cNvSpPr/>
                <p:nvPr/>
              </p:nvSpPr>
              <p:spPr bwMode="auto">
                <a:xfrm>
                  <a:off x="10867216" y="6613795"/>
                  <a:ext cx="791499" cy="19313"/>
                </a:xfrm>
                <a:prstGeom prst="round2SameRect">
                  <a:avLst>
                    <a:gd name="adj1" fmla="val 16667"/>
                    <a:gd name="adj2" fmla="val 50000"/>
                  </a:avLst>
                </a:prstGeom>
                <a:solidFill>
                  <a:srgbClr val="CBCBCB"/>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8" name="Group 267">
                  <a:extLst>
                    <a:ext uri="{FF2B5EF4-FFF2-40B4-BE49-F238E27FC236}">
                      <a16:creationId xmlns:a16="http://schemas.microsoft.com/office/drawing/2014/main" id="{D118596F-36D5-4EEC-9318-118A05B01897}"/>
                    </a:ext>
                  </a:extLst>
                </p:cNvPr>
                <p:cNvGrpSpPr/>
                <p:nvPr/>
              </p:nvGrpSpPr>
              <p:grpSpPr>
                <a:xfrm>
                  <a:off x="10866100" y="6204939"/>
                  <a:ext cx="735159" cy="982374"/>
                  <a:chOff x="10866100" y="6204939"/>
                  <a:chExt cx="735159" cy="982374"/>
                </a:xfrm>
              </p:grpSpPr>
              <p:grpSp>
                <p:nvGrpSpPr>
                  <p:cNvPr id="270" name="Group 269">
                    <a:extLst>
                      <a:ext uri="{FF2B5EF4-FFF2-40B4-BE49-F238E27FC236}">
                        <a16:creationId xmlns:a16="http://schemas.microsoft.com/office/drawing/2014/main" id="{2375B8E7-5171-4133-A57D-3C8DEE3250EF}"/>
                      </a:ext>
                    </a:extLst>
                  </p:cNvPr>
                  <p:cNvGrpSpPr/>
                  <p:nvPr/>
                </p:nvGrpSpPr>
                <p:grpSpPr>
                  <a:xfrm>
                    <a:off x="10866100" y="6204939"/>
                    <a:ext cx="735159" cy="982374"/>
                    <a:chOff x="15109869" y="3770727"/>
                    <a:chExt cx="3671907" cy="4906668"/>
                  </a:xfrm>
                </p:grpSpPr>
                <p:sp>
                  <p:nvSpPr>
                    <p:cNvPr id="272" name="Round Same Side Corner Rectangle 211">
                      <a:extLst>
                        <a:ext uri="{FF2B5EF4-FFF2-40B4-BE49-F238E27FC236}">
                          <a16:creationId xmlns:a16="http://schemas.microsoft.com/office/drawing/2014/main" id="{8D5DADE6-1A92-4A9C-A4DE-58617DE54752}"/>
                        </a:ext>
                      </a:extLst>
                    </p:cNvPr>
                    <p:cNvSpPr/>
                    <p:nvPr/>
                  </p:nvSpPr>
                  <p:spPr bwMode="auto">
                    <a:xfrm>
                      <a:off x="15402433" y="3770727"/>
                      <a:ext cx="3379343" cy="2030084"/>
                    </a:xfrm>
                    <a:prstGeom prst="round2SameRect">
                      <a:avLst>
                        <a:gd name="adj1" fmla="val 6117"/>
                        <a:gd name="adj2" fmla="val 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7DF81A02-4C57-43CD-8351-FA0D23F4A603}"/>
                        </a:ext>
                      </a:extLst>
                    </p:cNvPr>
                    <p:cNvSpPr/>
                    <p:nvPr/>
                  </p:nvSpPr>
                  <p:spPr bwMode="auto">
                    <a:xfrm>
                      <a:off x="15577629" y="3912794"/>
                      <a:ext cx="3028950" cy="1757756"/>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33819B13-258B-4C29-A510-C7CC0B35C426}"/>
                        </a:ext>
                      </a:extLst>
                    </p:cNvPr>
                    <p:cNvSpPr/>
                    <p:nvPr/>
                  </p:nvSpPr>
                  <p:spPr bwMode="auto">
                    <a:xfrm>
                      <a:off x="15109869" y="6919640"/>
                      <a:ext cx="2582885" cy="1757755"/>
                    </a:xfrm>
                    <a:prstGeom prst="rect">
                      <a:avLst/>
                    </a:prstGeom>
                    <a:solidFill>
                      <a:srgbClr val="59B4D9"/>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1" name="Round Same Side Corner Rectangle 210">
                    <a:extLst>
                      <a:ext uri="{FF2B5EF4-FFF2-40B4-BE49-F238E27FC236}">
                        <a16:creationId xmlns:a16="http://schemas.microsoft.com/office/drawing/2014/main" id="{AA0157FF-B265-45CB-B509-1FDABA4C524D}"/>
                      </a:ext>
                    </a:extLst>
                  </p:cNvPr>
                  <p:cNvSpPr/>
                  <p:nvPr/>
                </p:nvSpPr>
                <p:spPr bwMode="auto">
                  <a:xfrm>
                    <a:off x="11200006" y="6613796"/>
                    <a:ext cx="125920" cy="11330"/>
                  </a:xfrm>
                  <a:prstGeom prst="round2SameRect">
                    <a:avLst>
                      <a:gd name="adj1" fmla="val 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9" name="Round Same Side Corner Rectangle 139">
                  <a:extLst>
                    <a:ext uri="{FF2B5EF4-FFF2-40B4-BE49-F238E27FC236}">
                      <a16:creationId xmlns:a16="http://schemas.microsoft.com/office/drawing/2014/main" id="{36ABBD36-05B3-41CD-90B2-6400261BDB1D}"/>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6" name="Freeform: Shape 265">
                <a:extLst>
                  <a:ext uri="{FF2B5EF4-FFF2-40B4-BE49-F238E27FC236}">
                    <a16:creationId xmlns:a16="http://schemas.microsoft.com/office/drawing/2014/main" id="{4187A397-A444-46F4-9789-9042FC1DE956}"/>
                  </a:ext>
                </a:extLst>
              </p:cNvPr>
              <p:cNvSpPr/>
              <p:nvPr/>
            </p:nvSpPr>
            <p:spPr>
              <a:xfrm>
                <a:off x="10739402" y="4028569"/>
                <a:ext cx="352425" cy="266700"/>
              </a:xfrm>
              <a:custGeom>
                <a:avLst/>
                <a:gdLst/>
                <a:ahLst/>
                <a:cxnLst/>
                <a:rect l="0" t="0" r="0" b="0"/>
                <a:pathLst>
                  <a:path w="352425" h="266700">
                    <a:moveTo>
                      <a:pt x="340043" y="0"/>
                    </a:moveTo>
                    <a:lnTo>
                      <a:pt x="20002" y="0"/>
                    </a:lnTo>
                    <a:cubicBezTo>
                      <a:pt x="9525" y="0"/>
                      <a:pt x="0" y="9525"/>
                      <a:pt x="0" y="20955"/>
                    </a:cubicBezTo>
                    <a:lnTo>
                      <a:pt x="0" y="246697"/>
                    </a:lnTo>
                    <a:cubicBezTo>
                      <a:pt x="0" y="257175"/>
                      <a:pt x="8572" y="267653"/>
                      <a:pt x="20002" y="267653"/>
                    </a:cubicBezTo>
                    <a:lnTo>
                      <a:pt x="340043" y="267653"/>
                    </a:lnTo>
                    <a:cubicBezTo>
                      <a:pt x="350520" y="267653"/>
                      <a:pt x="361950" y="258128"/>
                      <a:pt x="361950" y="246697"/>
                    </a:cubicBezTo>
                    <a:lnTo>
                      <a:pt x="361950" y="20955"/>
                    </a:lnTo>
                    <a:cubicBezTo>
                      <a:pt x="361950" y="9525"/>
                      <a:pt x="350520" y="0"/>
                      <a:pt x="340043" y="0"/>
                    </a:cubicBezTo>
                    <a:close/>
                    <a:moveTo>
                      <a:pt x="202883" y="258128"/>
                    </a:moveTo>
                    <a:lnTo>
                      <a:pt x="158115" y="258128"/>
                    </a:lnTo>
                    <a:cubicBezTo>
                      <a:pt x="153353" y="258128"/>
                      <a:pt x="149543" y="255270"/>
                      <a:pt x="149543" y="252413"/>
                    </a:cubicBezTo>
                    <a:cubicBezTo>
                      <a:pt x="149543" y="249555"/>
                      <a:pt x="153353" y="246697"/>
                      <a:pt x="158115" y="246697"/>
                    </a:cubicBezTo>
                    <a:lnTo>
                      <a:pt x="202883" y="246697"/>
                    </a:lnTo>
                    <a:cubicBezTo>
                      <a:pt x="207645" y="246697"/>
                      <a:pt x="211455" y="249555"/>
                      <a:pt x="211455" y="252413"/>
                    </a:cubicBezTo>
                    <a:cubicBezTo>
                      <a:pt x="211455" y="256222"/>
                      <a:pt x="207645" y="258128"/>
                      <a:pt x="202883" y="258128"/>
                    </a:cubicBezTo>
                    <a:close/>
                    <a:moveTo>
                      <a:pt x="333375" y="28575"/>
                    </a:moveTo>
                    <a:lnTo>
                      <a:pt x="333375" y="238125"/>
                    </a:lnTo>
                    <a:lnTo>
                      <a:pt x="28575" y="238125"/>
                    </a:lnTo>
                    <a:lnTo>
                      <a:pt x="28575" y="28575"/>
                    </a:lnTo>
                    <a:lnTo>
                      <a:pt x="333375" y="28575"/>
                    </a:lnTo>
                    <a:lnTo>
                      <a:pt x="333375" y="28575"/>
                    </a:lnTo>
                    <a:close/>
                  </a:path>
                </a:pathLst>
              </a:custGeom>
              <a:solidFill>
                <a:schemeClr val="tx1"/>
              </a:solidFill>
              <a:ln w="9525" cap="flat">
                <a:noFill/>
                <a:prstDash val="solid"/>
                <a:miter/>
              </a:ln>
            </p:spPr>
            <p:txBody>
              <a:bodyPr/>
              <a:lstStyle/>
              <a:p>
                <a:endParaRPr lang="en-US" sz="1765"/>
              </a:p>
            </p:txBody>
          </p:sp>
        </p:grpSp>
      </p:grpSp>
    </p:spTree>
    <p:extLst>
      <p:ext uri="{BB962C8B-B14F-4D97-AF65-F5344CB8AC3E}">
        <p14:creationId xmlns:p14="http://schemas.microsoft.com/office/powerpoint/2010/main" val="247577040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CC70EFF5-C9C5-441C-B545-AAAEBCBE14C7}"/>
              </a:ext>
            </a:extLst>
          </p:cNvPr>
          <p:cNvGrpSpPr/>
          <p:nvPr userDrawn="1"/>
        </p:nvGrpSpPr>
        <p:grpSpPr>
          <a:xfrm>
            <a:off x="273379" y="1914471"/>
            <a:ext cx="1010097" cy="698165"/>
            <a:chOff x="386787" y="1692759"/>
            <a:chExt cx="1010097" cy="698167"/>
          </a:xfrm>
        </p:grpSpPr>
        <p:sp>
          <p:nvSpPr>
            <p:cNvPr id="188" name="TextBox 187">
              <a:extLst>
                <a:ext uri="{FF2B5EF4-FFF2-40B4-BE49-F238E27FC236}">
                  <a16:creationId xmlns:a16="http://schemas.microsoft.com/office/drawing/2014/main" id="{B3EE1517-FFC8-4D6C-B1DD-B979AB70C6F3}"/>
                </a:ext>
              </a:extLst>
            </p:cNvPr>
            <p:cNvSpPr txBox="1"/>
            <p:nvPr/>
          </p:nvSpPr>
          <p:spPr>
            <a:xfrm>
              <a:off x="386787" y="2161895"/>
              <a:ext cx="1010097" cy="229031"/>
            </a:xfrm>
            <a:prstGeom prst="rect">
              <a:avLst/>
            </a:prstGeom>
          </p:spPr>
          <p:txBody>
            <a:bodyPr wrap="square">
              <a:spAutoFit/>
            </a:bodyPr>
            <a:lstStyle>
              <a:defPPr>
                <a:defRPr lang="en-US"/>
              </a:defPPr>
              <a:lvl1pPr marR="0" lvl="0" indent="0" defTabSz="914192" fontAlgn="auto">
                <a:lnSpc>
                  <a:spcPct val="100000"/>
                </a:lnSpc>
                <a:spcBef>
                  <a:spcPts val="0"/>
                </a:spcBef>
                <a:spcAft>
                  <a:spcPts val="0"/>
                </a:spcAft>
                <a:buClrTx/>
                <a:buSzTx/>
                <a:buFontTx/>
                <a:buNone/>
                <a:tabLst/>
                <a:defRPr kumimoji="0" sz="900" b="0" i="0" u="none" strike="noStrike" kern="0" cap="none" normalizeH="0">
                  <a:ln>
                    <a:noFill/>
                  </a:ln>
                  <a:solidFill>
                    <a:schemeClr val="bg1">
                      <a:lumMod val="5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BUSINESS APPS</a:t>
              </a:r>
            </a:p>
          </p:txBody>
        </p:sp>
        <p:grpSp>
          <p:nvGrpSpPr>
            <p:cNvPr id="189" name="Group 188">
              <a:extLst>
                <a:ext uri="{FF2B5EF4-FFF2-40B4-BE49-F238E27FC236}">
                  <a16:creationId xmlns:a16="http://schemas.microsoft.com/office/drawing/2014/main" id="{59BBA04F-B1A9-4BEA-AE2D-0EC406464599}"/>
                </a:ext>
              </a:extLst>
            </p:cNvPr>
            <p:cNvGrpSpPr/>
            <p:nvPr/>
          </p:nvGrpSpPr>
          <p:grpSpPr>
            <a:xfrm>
              <a:off x="595087" y="1692759"/>
              <a:ext cx="565043" cy="490322"/>
              <a:chOff x="-2759707" y="1099472"/>
              <a:chExt cx="7926138" cy="6799719"/>
            </a:xfrm>
          </p:grpSpPr>
          <p:sp>
            <p:nvSpPr>
              <p:cNvPr id="194" name="Rectangle 317">
                <a:extLst>
                  <a:ext uri="{FF2B5EF4-FFF2-40B4-BE49-F238E27FC236}">
                    <a16:creationId xmlns:a16="http://schemas.microsoft.com/office/drawing/2014/main" id="{18D26F39-5B1C-4B2F-8B77-C823B5D62FE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Rounded Rectangle 439">
                <a:extLst>
                  <a:ext uri="{FF2B5EF4-FFF2-40B4-BE49-F238E27FC236}">
                    <a16:creationId xmlns:a16="http://schemas.microsoft.com/office/drawing/2014/main" id="{AB595EBC-2607-45D3-B705-BA105342787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260A2069-19C1-429D-BABD-95DEF0D0C122}"/>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59124948-3774-4D2A-8B0A-ED62C4432FE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Freeform 5">
              <a:extLst>
                <a:ext uri="{FF2B5EF4-FFF2-40B4-BE49-F238E27FC236}">
                  <a16:creationId xmlns:a16="http://schemas.microsoft.com/office/drawing/2014/main" id="{59FFE15B-CC0B-4232-A72E-5F23CDEC73EE}"/>
                </a:ext>
              </a:extLst>
            </p:cNvPr>
            <p:cNvSpPr>
              <a:spLocks/>
            </p:cNvSpPr>
            <p:nvPr/>
          </p:nvSpPr>
          <p:spPr bwMode="auto">
            <a:xfrm>
              <a:off x="733871" y="1738669"/>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Rectangle 6">
              <a:extLst>
                <a:ext uri="{FF2B5EF4-FFF2-40B4-BE49-F238E27FC236}">
                  <a16:creationId xmlns:a16="http://schemas.microsoft.com/office/drawing/2014/main" id="{D7799AC1-D2A6-4DD3-BD67-6FB44929C5CA}"/>
                </a:ext>
              </a:extLst>
            </p:cNvPr>
            <p:cNvSpPr>
              <a:spLocks noChangeArrowheads="1"/>
            </p:cNvSpPr>
            <p:nvPr/>
          </p:nvSpPr>
          <p:spPr bwMode="auto">
            <a:xfrm>
              <a:off x="779506" y="1898389"/>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Rectangle 7">
              <a:extLst>
                <a:ext uri="{FF2B5EF4-FFF2-40B4-BE49-F238E27FC236}">
                  <a16:creationId xmlns:a16="http://schemas.microsoft.com/office/drawing/2014/main" id="{51E80B23-6DCA-4BB3-B9C4-50215B27F54B}"/>
                </a:ext>
              </a:extLst>
            </p:cNvPr>
            <p:cNvSpPr>
              <a:spLocks noChangeArrowheads="1"/>
            </p:cNvSpPr>
            <p:nvPr/>
          </p:nvSpPr>
          <p:spPr bwMode="auto">
            <a:xfrm>
              <a:off x="851381" y="1792289"/>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3" name="Rectangle 8">
              <a:extLst>
                <a:ext uri="{FF2B5EF4-FFF2-40B4-BE49-F238E27FC236}">
                  <a16:creationId xmlns:a16="http://schemas.microsoft.com/office/drawing/2014/main" id="{DC628D63-C2AB-4470-BCE8-30C8032D890E}"/>
                </a:ext>
              </a:extLst>
            </p:cNvPr>
            <p:cNvSpPr>
              <a:spLocks noChangeArrowheads="1"/>
            </p:cNvSpPr>
            <p:nvPr/>
          </p:nvSpPr>
          <p:spPr bwMode="auto">
            <a:xfrm>
              <a:off x="924397" y="1839064"/>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98" name="Group 197">
            <a:extLst>
              <a:ext uri="{FF2B5EF4-FFF2-40B4-BE49-F238E27FC236}">
                <a16:creationId xmlns:a16="http://schemas.microsoft.com/office/drawing/2014/main" id="{20F50009-DC59-469E-964D-D0EAC705B4F7}"/>
              </a:ext>
            </a:extLst>
          </p:cNvPr>
          <p:cNvGrpSpPr/>
          <p:nvPr userDrawn="1"/>
        </p:nvGrpSpPr>
        <p:grpSpPr>
          <a:xfrm>
            <a:off x="295765" y="3065813"/>
            <a:ext cx="982961" cy="921591"/>
            <a:chOff x="398893" y="3055549"/>
            <a:chExt cx="982961" cy="921591"/>
          </a:xfrm>
        </p:grpSpPr>
        <p:sp>
          <p:nvSpPr>
            <p:cNvPr id="199" name="TextBox 198">
              <a:extLst>
                <a:ext uri="{FF2B5EF4-FFF2-40B4-BE49-F238E27FC236}">
                  <a16:creationId xmlns:a16="http://schemas.microsoft.com/office/drawing/2014/main" id="{A23C6622-381F-47CC-A69D-6DC3C9E1EA12}"/>
                </a:ext>
              </a:extLst>
            </p:cNvPr>
            <p:cNvSpPr txBox="1"/>
            <p:nvPr/>
          </p:nvSpPr>
          <p:spPr>
            <a:xfrm>
              <a:off x="398893" y="3743550"/>
              <a:ext cx="982961" cy="233590"/>
            </a:xfrm>
            <a:prstGeom prst="rect">
              <a:avLst/>
            </a:prstGeom>
            <a:noFill/>
          </p:spPr>
          <p:txBody>
            <a:bodyPr wrap="none" lIns="91440" tIns="45720" rIns="91440" bIns="45720" rtlCol="0">
              <a:spAutoFit/>
            </a:bodyPr>
            <a:lstStyle/>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CUSTOM APPS</a:t>
              </a:r>
            </a:p>
          </p:txBody>
        </p:sp>
        <p:grpSp>
          <p:nvGrpSpPr>
            <p:cNvPr id="200" name="Group 199">
              <a:extLst>
                <a:ext uri="{FF2B5EF4-FFF2-40B4-BE49-F238E27FC236}">
                  <a16:creationId xmlns:a16="http://schemas.microsoft.com/office/drawing/2014/main" id="{0891F0AA-129B-428E-BED9-2B293473462E}"/>
                </a:ext>
              </a:extLst>
            </p:cNvPr>
            <p:cNvGrpSpPr/>
            <p:nvPr/>
          </p:nvGrpSpPr>
          <p:grpSpPr>
            <a:xfrm>
              <a:off x="479346" y="3055549"/>
              <a:ext cx="716256" cy="603797"/>
              <a:chOff x="493618" y="3055549"/>
              <a:chExt cx="716256" cy="603797"/>
            </a:xfrm>
          </p:grpSpPr>
          <p:grpSp>
            <p:nvGrpSpPr>
              <p:cNvPr id="201" name="Group 200">
                <a:extLst>
                  <a:ext uri="{FF2B5EF4-FFF2-40B4-BE49-F238E27FC236}">
                    <a16:creationId xmlns:a16="http://schemas.microsoft.com/office/drawing/2014/main" id="{D4376B5D-183C-4546-96A7-AC4548C60E55}"/>
                  </a:ext>
                </a:extLst>
              </p:cNvPr>
              <p:cNvGrpSpPr/>
              <p:nvPr/>
            </p:nvGrpSpPr>
            <p:grpSpPr>
              <a:xfrm>
                <a:off x="796699" y="3403695"/>
                <a:ext cx="413175" cy="253655"/>
                <a:chOff x="-655566" y="3895060"/>
                <a:chExt cx="761727" cy="430956"/>
              </a:xfrm>
            </p:grpSpPr>
            <p:grpSp>
              <p:nvGrpSpPr>
                <p:cNvPr id="234" name="Group 233">
                  <a:extLst>
                    <a:ext uri="{FF2B5EF4-FFF2-40B4-BE49-F238E27FC236}">
                      <a16:creationId xmlns:a16="http://schemas.microsoft.com/office/drawing/2014/main" id="{B4F487E6-68BC-4438-904F-853EBC59B6CC}"/>
                    </a:ext>
                  </a:extLst>
                </p:cNvPr>
                <p:cNvGrpSpPr/>
                <p:nvPr/>
              </p:nvGrpSpPr>
              <p:grpSpPr>
                <a:xfrm>
                  <a:off x="-655566" y="3895060"/>
                  <a:ext cx="761727" cy="430956"/>
                  <a:chOff x="10867216" y="6204939"/>
                  <a:chExt cx="791499" cy="447800"/>
                </a:xfrm>
              </p:grpSpPr>
              <p:sp>
                <p:nvSpPr>
                  <p:cNvPr id="243" name="Round Same Side Corner Rectangle 206">
                    <a:extLst>
                      <a:ext uri="{FF2B5EF4-FFF2-40B4-BE49-F238E27FC236}">
                        <a16:creationId xmlns:a16="http://schemas.microsoft.com/office/drawing/2014/main" id="{C7BE6F4C-79AB-41F4-8455-96EF564419EB}"/>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a:extLst>
                      <a:ext uri="{FF2B5EF4-FFF2-40B4-BE49-F238E27FC236}">
                        <a16:creationId xmlns:a16="http://schemas.microsoft.com/office/drawing/2014/main" id="{0C0D6B57-C34E-49CB-BD9A-C4AB0744D14C}"/>
                      </a:ext>
                    </a:extLst>
                  </p:cNvPr>
                  <p:cNvGrpSpPr/>
                  <p:nvPr/>
                </p:nvGrpSpPr>
                <p:grpSpPr>
                  <a:xfrm>
                    <a:off x="10924674" y="6204939"/>
                    <a:ext cx="676584" cy="420187"/>
                    <a:chOff x="10924674" y="6204939"/>
                    <a:chExt cx="676584" cy="420187"/>
                  </a:xfrm>
                </p:grpSpPr>
                <p:grpSp>
                  <p:nvGrpSpPr>
                    <p:cNvPr id="246" name="Group 245">
                      <a:extLst>
                        <a:ext uri="{FF2B5EF4-FFF2-40B4-BE49-F238E27FC236}">
                          <a16:creationId xmlns:a16="http://schemas.microsoft.com/office/drawing/2014/main" id="{8521765D-0B26-4C1F-BAEE-23EDC5497B3B}"/>
                        </a:ext>
                      </a:extLst>
                    </p:cNvPr>
                    <p:cNvGrpSpPr/>
                    <p:nvPr/>
                  </p:nvGrpSpPr>
                  <p:grpSpPr>
                    <a:xfrm>
                      <a:off x="10924674" y="6204939"/>
                      <a:ext cx="676584" cy="406447"/>
                      <a:chOff x="15402433" y="3770727"/>
                      <a:chExt cx="3379343" cy="2030084"/>
                    </a:xfrm>
                  </p:grpSpPr>
                  <p:sp>
                    <p:nvSpPr>
                      <p:cNvPr id="248" name="Round Same Side Corner Rectangle 211">
                        <a:extLst>
                          <a:ext uri="{FF2B5EF4-FFF2-40B4-BE49-F238E27FC236}">
                            <a16:creationId xmlns:a16="http://schemas.microsoft.com/office/drawing/2014/main" id="{35424738-E626-423E-9A4B-4AA3988DDE5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1D39520A-6161-4023-AB79-6AE48237BC84}"/>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47" name="Round Same Side Corner Rectangle 210">
                      <a:extLst>
                        <a:ext uri="{FF2B5EF4-FFF2-40B4-BE49-F238E27FC236}">
                          <a16:creationId xmlns:a16="http://schemas.microsoft.com/office/drawing/2014/main" id="{1F6455F4-FE84-456A-9924-71956617ED5D}"/>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Round Same Side Corner Rectangle 139">
                    <a:extLst>
                      <a:ext uri="{FF2B5EF4-FFF2-40B4-BE49-F238E27FC236}">
                        <a16:creationId xmlns:a16="http://schemas.microsoft.com/office/drawing/2014/main" id="{B209FA67-3179-487F-B147-DC15D266A97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F6478F7C-3F80-4543-BBAF-3F2FC2BFA122}"/>
                    </a:ext>
                  </a:extLst>
                </p:cNvPr>
                <p:cNvGrpSpPr/>
                <p:nvPr/>
              </p:nvGrpSpPr>
              <p:grpSpPr>
                <a:xfrm>
                  <a:off x="-571796" y="3917872"/>
                  <a:ext cx="588901" cy="343249"/>
                  <a:chOff x="11780774" y="6292409"/>
                  <a:chExt cx="518383" cy="373899"/>
                </a:xfrm>
              </p:grpSpPr>
              <p:sp>
                <p:nvSpPr>
                  <p:cNvPr id="236" name="Rectangle 235">
                    <a:extLst>
                      <a:ext uri="{FF2B5EF4-FFF2-40B4-BE49-F238E27FC236}">
                        <a16:creationId xmlns:a16="http://schemas.microsoft.com/office/drawing/2014/main" id="{B13DE25B-8443-4E23-9763-81C25672A1B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8A346BA7-E5C8-44FB-81D2-FB8264C78CBA}"/>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B7F8EDCC-4A37-461F-B4A2-1CD2103BC8CD}"/>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239E82C0-BFEA-4609-BC43-182AC49A03A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203">
                    <a:extLst>
                      <a:ext uri="{FF2B5EF4-FFF2-40B4-BE49-F238E27FC236}">
                        <a16:creationId xmlns:a16="http://schemas.microsoft.com/office/drawing/2014/main" id="{CDFBBA85-0B9C-483C-A477-8472CE635DD5}"/>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204">
                    <a:extLst>
                      <a:ext uri="{FF2B5EF4-FFF2-40B4-BE49-F238E27FC236}">
                        <a16:creationId xmlns:a16="http://schemas.microsoft.com/office/drawing/2014/main" id="{F5FFEA4C-8134-4E92-A8BE-E4B91CC1E23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2" name="Rounded Rectangle 205">
                    <a:extLst>
                      <a:ext uri="{FF2B5EF4-FFF2-40B4-BE49-F238E27FC236}">
                        <a16:creationId xmlns:a16="http://schemas.microsoft.com/office/drawing/2014/main" id="{AD48741E-9BB5-41C0-8859-9DE9F2078C7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E6EC67E5-88A9-4418-835A-3AF7DED46CD4}"/>
                  </a:ext>
                </a:extLst>
              </p:cNvPr>
              <p:cNvGrpSpPr/>
              <p:nvPr/>
            </p:nvGrpSpPr>
            <p:grpSpPr>
              <a:xfrm>
                <a:off x="959876" y="3055549"/>
                <a:ext cx="217476" cy="328226"/>
                <a:chOff x="-296232" y="3492549"/>
                <a:chExt cx="211588" cy="319338"/>
              </a:xfrm>
            </p:grpSpPr>
            <p:sp>
              <p:nvSpPr>
                <p:cNvPr id="224" name="Rounded Rectangle 182">
                  <a:extLst>
                    <a:ext uri="{FF2B5EF4-FFF2-40B4-BE49-F238E27FC236}">
                      <a16:creationId xmlns:a16="http://schemas.microsoft.com/office/drawing/2014/main" id="{0EB8880A-FB2E-4E6F-A25B-A2862DB6ECE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5EB8B6A3-5326-4D6D-97B3-D0820AEFA497}"/>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6" name="Rounded Rectangle 184">
                  <a:extLst>
                    <a:ext uri="{FF2B5EF4-FFF2-40B4-BE49-F238E27FC236}">
                      <a16:creationId xmlns:a16="http://schemas.microsoft.com/office/drawing/2014/main" id="{6161437F-7043-4FD9-8FA8-5FDB827C294F}"/>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27" name="Group 226">
                  <a:extLst>
                    <a:ext uri="{FF2B5EF4-FFF2-40B4-BE49-F238E27FC236}">
                      <a16:creationId xmlns:a16="http://schemas.microsoft.com/office/drawing/2014/main" id="{4C492B25-F5B8-4AC3-B2A3-2FA833EA9ABA}"/>
                    </a:ext>
                  </a:extLst>
                </p:cNvPr>
                <p:cNvGrpSpPr/>
                <p:nvPr/>
              </p:nvGrpSpPr>
              <p:grpSpPr>
                <a:xfrm>
                  <a:off x="-267082" y="3531358"/>
                  <a:ext cx="152122" cy="225695"/>
                  <a:chOff x="11279466" y="5630123"/>
                  <a:chExt cx="137117" cy="225695"/>
                </a:xfrm>
              </p:grpSpPr>
              <p:sp>
                <p:nvSpPr>
                  <p:cNvPr id="228" name="Rectangle 227">
                    <a:extLst>
                      <a:ext uri="{FF2B5EF4-FFF2-40B4-BE49-F238E27FC236}">
                        <a16:creationId xmlns:a16="http://schemas.microsoft.com/office/drawing/2014/main" id="{392558A8-AC4A-4E9B-BBBC-4ACECEC44FE1}"/>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B0610819-8272-47F7-996D-BBE2055BAE81}"/>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0" name="Rounded Rectangle 195">
                    <a:extLst>
                      <a:ext uri="{FF2B5EF4-FFF2-40B4-BE49-F238E27FC236}">
                        <a16:creationId xmlns:a16="http://schemas.microsoft.com/office/drawing/2014/main" id="{90CA2F10-443C-4930-BBD4-05CA2106EB6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1" name="Rounded Rectangle 196">
                    <a:extLst>
                      <a:ext uri="{FF2B5EF4-FFF2-40B4-BE49-F238E27FC236}">
                        <a16:creationId xmlns:a16="http://schemas.microsoft.com/office/drawing/2014/main" id="{AC633289-0716-4A92-AA30-8AB5BB94A3D4}"/>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2" name="Rounded Rectangle 197">
                    <a:extLst>
                      <a:ext uri="{FF2B5EF4-FFF2-40B4-BE49-F238E27FC236}">
                        <a16:creationId xmlns:a16="http://schemas.microsoft.com/office/drawing/2014/main" id="{4C16E334-8681-491E-9693-81B49D010A48}"/>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ounded Rectangle 198">
                    <a:extLst>
                      <a:ext uri="{FF2B5EF4-FFF2-40B4-BE49-F238E27FC236}">
                        <a16:creationId xmlns:a16="http://schemas.microsoft.com/office/drawing/2014/main" id="{D8574FFD-01F4-4C03-AA21-8E44CB8777A9}"/>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C7E6A9BC-E599-42D5-BB9D-9BC57AD49678}"/>
                  </a:ext>
                </a:extLst>
              </p:cNvPr>
              <p:cNvGrpSpPr/>
              <p:nvPr/>
            </p:nvGrpSpPr>
            <p:grpSpPr>
              <a:xfrm>
                <a:off x="505834" y="3069727"/>
                <a:ext cx="408640" cy="294744"/>
                <a:chOff x="505834" y="3069727"/>
                <a:chExt cx="408640" cy="294744"/>
              </a:xfrm>
            </p:grpSpPr>
            <p:sp>
              <p:nvSpPr>
                <p:cNvPr id="217" name="Rectangle 216">
                  <a:extLst>
                    <a:ext uri="{FF2B5EF4-FFF2-40B4-BE49-F238E27FC236}">
                      <a16:creationId xmlns:a16="http://schemas.microsoft.com/office/drawing/2014/main" id="{BD5CBA19-BF13-413D-8573-1CDCBB6FA2A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567C045-FF66-4EE5-A0FF-7A5D8FE7CAB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5F215503-F899-47E5-BF3E-3B56F2F6BA85}"/>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B317E7B6-7639-45A7-B6C5-23499D6EB4F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Rounded Rectangle 176">
                  <a:extLst>
                    <a:ext uri="{FF2B5EF4-FFF2-40B4-BE49-F238E27FC236}">
                      <a16:creationId xmlns:a16="http://schemas.microsoft.com/office/drawing/2014/main" id="{166DA684-CE12-477C-B7E9-90D39D5AF72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2" name="Rounded Rectangle 177">
                  <a:extLst>
                    <a:ext uri="{FF2B5EF4-FFF2-40B4-BE49-F238E27FC236}">
                      <a16:creationId xmlns:a16="http://schemas.microsoft.com/office/drawing/2014/main" id="{A9E0CACF-4F19-4DB0-A13E-ED4611C48DCB}"/>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3" name="Rounded Rectangle 178">
                  <a:extLst>
                    <a:ext uri="{FF2B5EF4-FFF2-40B4-BE49-F238E27FC236}">
                      <a16:creationId xmlns:a16="http://schemas.microsoft.com/office/drawing/2014/main" id="{A6DE0F70-DA43-4419-A7A5-C738660C70CC}"/>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4" name="Freeform 179">
                <a:extLst>
                  <a:ext uri="{FF2B5EF4-FFF2-40B4-BE49-F238E27FC236}">
                    <a16:creationId xmlns:a16="http://schemas.microsoft.com/office/drawing/2014/main" id="{7666A79A-8712-4EE1-AFCA-07FB8E01C6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4ED42CF7-32C4-4D9F-9137-1593F7DDEF12}"/>
                  </a:ext>
                </a:extLst>
              </p:cNvPr>
              <p:cNvGrpSpPr/>
              <p:nvPr/>
            </p:nvGrpSpPr>
            <p:grpSpPr>
              <a:xfrm>
                <a:off x="501923" y="3414781"/>
                <a:ext cx="268776" cy="244565"/>
                <a:chOff x="501923" y="3414781"/>
                <a:chExt cx="268776" cy="244565"/>
              </a:xfrm>
            </p:grpSpPr>
            <p:sp>
              <p:nvSpPr>
                <p:cNvPr id="206" name="Rounded Rectangle 182">
                  <a:extLst>
                    <a:ext uri="{FF2B5EF4-FFF2-40B4-BE49-F238E27FC236}">
                      <a16:creationId xmlns:a16="http://schemas.microsoft.com/office/drawing/2014/main" id="{170B31A6-69DE-49D8-884D-2EE678A1E218}"/>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D0D4FEFD-C14F-4A35-B98F-0A5CF49CFD5E}"/>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8" name="Rounded Rectangle 184">
                  <a:extLst>
                    <a:ext uri="{FF2B5EF4-FFF2-40B4-BE49-F238E27FC236}">
                      <a16:creationId xmlns:a16="http://schemas.microsoft.com/office/drawing/2014/main" id="{430B9027-8B9D-417D-8EE8-BAFCF2F4F8E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09" name="Group 208">
                  <a:extLst>
                    <a:ext uri="{FF2B5EF4-FFF2-40B4-BE49-F238E27FC236}">
                      <a16:creationId xmlns:a16="http://schemas.microsoft.com/office/drawing/2014/main" id="{69231DD8-A59C-4592-9B63-EA023DD2FC39}"/>
                    </a:ext>
                  </a:extLst>
                </p:cNvPr>
                <p:cNvGrpSpPr/>
                <p:nvPr/>
              </p:nvGrpSpPr>
              <p:grpSpPr>
                <a:xfrm>
                  <a:off x="518311" y="3459175"/>
                  <a:ext cx="235999" cy="157484"/>
                  <a:chOff x="505834" y="3069727"/>
                  <a:chExt cx="408640" cy="294744"/>
                </a:xfrm>
              </p:grpSpPr>
              <p:sp>
                <p:nvSpPr>
                  <p:cNvPr id="210" name="Rectangle 209">
                    <a:extLst>
                      <a:ext uri="{FF2B5EF4-FFF2-40B4-BE49-F238E27FC236}">
                        <a16:creationId xmlns:a16="http://schemas.microsoft.com/office/drawing/2014/main" id="{5773215C-E5C2-4DD7-BD6A-BBA11C21576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CE97C39-AF33-457F-978F-09420562841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586E6A9-D31C-4043-8567-7BA39C191C9F}"/>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51471BFB-38AD-43BC-AC8C-049803DFDEE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Rounded Rectangle 176">
                    <a:extLst>
                      <a:ext uri="{FF2B5EF4-FFF2-40B4-BE49-F238E27FC236}">
                        <a16:creationId xmlns:a16="http://schemas.microsoft.com/office/drawing/2014/main" id="{0B39063A-50CA-4749-9E72-86120749736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ounded Rectangle 177">
                    <a:extLst>
                      <a:ext uri="{FF2B5EF4-FFF2-40B4-BE49-F238E27FC236}">
                        <a16:creationId xmlns:a16="http://schemas.microsoft.com/office/drawing/2014/main" id="{670EDF8A-6701-45FE-AE25-887A7080089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ed Rectangle 178">
                    <a:extLst>
                      <a:ext uri="{FF2B5EF4-FFF2-40B4-BE49-F238E27FC236}">
                        <a16:creationId xmlns:a16="http://schemas.microsoft.com/office/drawing/2014/main" id="{418A5233-7D9C-4DEB-8B40-BC1FB0882E0D}"/>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250" name="Group 249">
            <a:extLst>
              <a:ext uri="{FF2B5EF4-FFF2-40B4-BE49-F238E27FC236}">
                <a16:creationId xmlns:a16="http://schemas.microsoft.com/office/drawing/2014/main" id="{35D16B17-6A07-40D9-AAA1-CCAEFFACCD01}"/>
              </a:ext>
            </a:extLst>
          </p:cNvPr>
          <p:cNvGrpSpPr/>
          <p:nvPr userDrawn="1"/>
        </p:nvGrpSpPr>
        <p:grpSpPr>
          <a:xfrm>
            <a:off x="60925" y="4517716"/>
            <a:ext cx="1462260" cy="755318"/>
            <a:chOff x="187296" y="4459527"/>
            <a:chExt cx="1462260" cy="755318"/>
          </a:xfrm>
        </p:grpSpPr>
        <p:sp>
          <p:nvSpPr>
            <p:cNvPr id="251" name="TextBox 250">
              <a:extLst>
                <a:ext uri="{FF2B5EF4-FFF2-40B4-BE49-F238E27FC236}">
                  <a16:creationId xmlns:a16="http://schemas.microsoft.com/office/drawing/2014/main" id="{9550B9C2-EE4D-4D68-9EEE-ED123AE612E1}"/>
                </a:ext>
              </a:extLst>
            </p:cNvPr>
            <p:cNvSpPr txBox="1"/>
            <p:nvPr/>
          </p:nvSpPr>
          <p:spPr>
            <a:xfrm>
              <a:off x="187296" y="4981255"/>
              <a:ext cx="1462260" cy="233590"/>
            </a:xfrm>
            <a:prstGeom prst="rect">
              <a:avLst/>
            </a:prstGeom>
            <a:noFill/>
          </p:spPr>
          <p:txBody>
            <a:bodyPr wrap="none" lIns="91440" tIns="45720" rIns="91440" bIns="45720" rtlCol="0">
              <a:spAutoFit/>
            </a:bodyPr>
            <a:lstStyle/>
            <a:p>
              <a:pPr defTabSz="932239">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DEVICES</a:t>
              </a:r>
            </a:p>
          </p:txBody>
        </p:sp>
        <p:grpSp>
          <p:nvGrpSpPr>
            <p:cNvPr id="252" name="Group 251">
              <a:extLst>
                <a:ext uri="{FF2B5EF4-FFF2-40B4-BE49-F238E27FC236}">
                  <a16:creationId xmlns:a16="http://schemas.microsoft.com/office/drawing/2014/main" id="{6BD07551-7157-4BF8-8205-2291BC8EDF31}"/>
                </a:ext>
              </a:extLst>
            </p:cNvPr>
            <p:cNvGrpSpPr/>
            <p:nvPr/>
          </p:nvGrpSpPr>
          <p:grpSpPr>
            <a:xfrm>
              <a:off x="532709" y="4459527"/>
              <a:ext cx="661839" cy="494967"/>
              <a:chOff x="490076" y="4279014"/>
              <a:chExt cx="903210" cy="675480"/>
            </a:xfrm>
          </p:grpSpPr>
          <p:grpSp>
            <p:nvGrpSpPr>
              <p:cNvPr id="253" name="Group 252">
                <a:extLst>
                  <a:ext uri="{FF2B5EF4-FFF2-40B4-BE49-F238E27FC236}">
                    <a16:creationId xmlns:a16="http://schemas.microsoft.com/office/drawing/2014/main" id="{BEE38EA2-4E15-4F76-BE6A-46C0CB01C075}"/>
                  </a:ext>
                </a:extLst>
              </p:cNvPr>
              <p:cNvGrpSpPr/>
              <p:nvPr/>
            </p:nvGrpSpPr>
            <p:grpSpPr>
              <a:xfrm>
                <a:off x="490076" y="4279014"/>
                <a:ext cx="903210" cy="637350"/>
                <a:chOff x="490076" y="4279014"/>
                <a:chExt cx="903210" cy="637350"/>
              </a:xfrm>
            </p:grpSpPr>
            <p:grpSp>
              <p:nvGrpSpPr>
                <p:cNvPr id="255" name="Group 254">
                  <a:extLst>
                    <a:ext uri="{FF2B5EF4-FFF2-40B4-BE49-F238E27FC236}">
                      <a16:creationId xmlns:a16="http://schemas.microsoft.com/office/drawing/2014/main" id="{0AD4E71B-C56C-4674-8F00-885667465EF7}"/>
                    </a:ext>
                  </a:extLst>
                </p:cNvPr>
                <p:cNvGrpSpPr/>
                <p:nvPr/>
              </p:nvGrpSpPr>
              <p:grpSpPr>
                <a:xfrm>
                  <a:off x="490076" y="4279014"/>
                  <a:ext cx="709853" cy="637350"/>
                  <a:chOff x="8331639" y="4886641"/>
                  <a:chExt cx="1370300" cy="1230341"/>
                </a:xfrm>
              </p:grpSpPr>
              <p:grpSp>
                <p:nvGrpSpPr>
                  <p:cNvPr id="266" name="Group 265">
                    <a:extLst>
                      <a:ext uri="{FF2B5EF4-FFF2-40B4-BE49-F238E27FC236}">
                        <a16:creationId xmlns:a16="http://schemas.microsoft.com/office/drawing/2014/main" id="{C27B3B50-4001-4650-B4BF-884DEF1C7B08}"/>
                      </a:ext>
                    </a:extLst>
                  </p:cNvPr>
                  <p:cNvGrpSpPr/>
                  <p:nvPr/>
                </p:nvGrpSpPr>
                <p:grpSpPr>
                  <a:xfrm>
                    <a:off x="8331639" y="4886641"/>
                    <a:ext cx="1370300" cy="1230341"/>
                    <a:chOff x="-2759707" y="1099472"/>
                    <a:chExt cx="7926138" cy="6799719"/>
                  </a:xfrm>
                </p:grpSpPr>
                <p:sp>
                  <p:nvSpPr>
                    <p:cNvPr id="271" name="Rectangle 317">
                      <a:extLst>
                        <a:ext uri="{FF2B5EF4-FFF2-40B4-BE49-F238E27FC236}">
                          <a16:creationId xmlns:a16="http://schemas.microsoft.com/office/drawing/2014/main" id="{F6352BBC-9117-4F46-B5F7-8A68C6AF1845}"/>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2" name="Rounded Rectangle 162">
                      <a:extLst>
                        <a:ext uri="{FF2B5EF4-FFF2-40B4-BE49-F238E27FC236}">
                          <a16:creationId xmlns:a16="http://schemas.microsoft.com/office/drawing/2014/main" id="{D6F2F040-0CDC-4F6A-88E7-8B1D809CD36E}"/>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6EDE12C5-6E9B-44BE-A5A1-B99CE765D913}"/>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01ACCD2F-9D13-4D70-A662-743F79F979C4}"/>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F63D74F4-4354-4B3A-BA85-80FD30DB8A9E}"/>
                      </a:ext>
                    </a:extLst>
                  </p:cNvPr>
                  <p:cNvGrpSpPr/>
                  <p:nvPr/>
                </p:nvGrpSpPr>
                <p:grpSpPr>
                  <a:xfrm>
                    <a:off x="8809547" y="5122604"/>
                    <a:ext cx="418607" cy="484954"/>
                    <a:chOff x="8008997" y="3602971"/>
                    <a:chExt cx="1156786" cy="1376926"/>
                  </a:xfrm>
                </p:grpSpPr>
                <p:sp>
                  <p:nvSpPr>
                    <p:cNvPr id="268" name="Freeform 112">
                      <a:extLst>
                        <a:ext uri="{FF2B5EF4-FFF2-40B4-BE49-F238E27FC236}">
                          <a16:creationId xmlns:a16="http://schemas.microsoft.com/office/drawing/2014/main" id="{8D1FAC92-73EB-4CCC-9704-B763D059B579}"/>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9" name="Freeform 113">
                      <a:extLst>
                        <a:ext uri="{FF2B5EF4-FFF2-40B4-BE49-F238E27FC236}">
                          <a16:creationId xmlns:a16="http://schemas.microsoft.com/office/drawing/2014/main" id="{D5AFD18A-CACC-4ABB-85E3-32089AFB65D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0" name="Freeform 114">
                      <a:extLst>
                        <a:ext uri="{FF2B5EF4-FFF2-40B4-BE49-F238E27FC236}">
                          <a16:creationId xmlns:a16="http://schemas.microsoft.com/office/drawing/2014/main" id="{E23CBC57-55FD-4585-A197-772D8882110A}"/>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grpSp>
              <p:nvGrpSpPr>
                <p:cNvPr id="256" name="Group 255">
                  <a:extLst>
                    <a:ext uri="{FF2B5EF4-FFF2-40B4-BE49-F238E27FC236}">
                      <a16:creationId xmlns:a16="http://schemas.microsoft.com/office/drawing/2014/main" id="{C2F0338D-5F09-426C-BA46-4C8C272F6C91}"/>
                    </a:ext>
                  </a:extLst>
                </p:cNvPr>
                <p:cNvGrpSpPr/>
                <p:nvPr/>
              </p:nvGrpSpPr>
              <p:grpSpPr>
                <a:xfrm>
                  <a:off x="1121287" y="4532810"/>
                  <a:ext cx="271999" cy="271999"/>
                  <a:chOff x="6734349" y="1631589"/>
                  <a:chExt cx="2704850" cy="2704850"/>
                </a:xfrm>
              </p:grpSpPr>
              <p:sp>
                <p:nvSpPr>
                  <p:cNvPr id="257" name="Rectangle 256">
                    <a:extLst>
                      <a:ext uri="{FF2B5EF4-FFF2-40B4-BE49-F238E27FC236}">
                        <a16:creationId xmlns:a16="http://schemas.microsoft.com/office/drawing/2014/main" id="{F2F8DE05-343D-4CB1-86B6-6D28F205F9EF}"/>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7C99FD3E-D06A-4934-BA55-4CA058FE9153}"/>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9" name="Group 258">
                    <a:extLst>
                      <a:ext uri="{FF2B5EF4-FFF2-40B4-BE49-F238E27FC236}">
                        <a16:creationId xmlns:a16="http://schemas.microsoft.com/office/drawing/2014/main" id="{025A98CB-0BEA-4D47-A2C0-1C437476BDF7}"/>
                      </a:ext>
                    </a:extLst>
                  </p:cNvPr>
                  <p:cNvGrpSpPr/>
                  <p:nvPr/>
                </p:nvGrpSpPr>
                <p:grpSpPr>
                  <a:xfrm rot="16200000">
                    <a:off x="6733543" y="2161430"/>
                    <a:ext cx="2704850" cy="1645167"/>
                    <a:chOff x="6734349" y="2021473"/>
                    <a:chExt cx="2704850" cy="1645167"/>
                  </a:xfrm>
                </p:grpSpPr>
                <p:sp>
                  <p:nvSpPr>
                    <p:cNvPr id="264" name="Rectangle 263">
                      <a:extLst>
                        <a:ext uri="{FF2B5EF4-FFF2-40B4-BE49-F238E27FC236}">
                          <a16:creationId xmlns:a16="http://schemas.microsoft.com/office/drawing/2014/main" id="{1995CF7A-4A1B-4DF8-AEBB-6A887D41422B}"/>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9F70E5B4-911B-45E3-9720-92D4DF072A1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60" name="Rectangle 259">
                    <a:extLst>
                      <a:ext uri="{FF2B5EF4-FFF2-40B4-BE49-F238E27FC236}">
                        <a16:creationId xmlns:a16="http://schemas.microsoft.com/office/drawing/2014/main" id="{2D0212F0-7ED8-4489-BB58-F5EC2B88DE2E}"/>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1" name="Rounded Rectangle 263">
                    <a:extLst>
                      <a:ext uri="{FF2B5EF4-FFF2-40B4-BE49-F238E27FC236}">
                        <a16:creationId xmlns:a16="http://schemas.microsoft.com/office/drawing/2014/main" id="{033EFBF1-512E-4554-A57B-364FCDE354D7}"/>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2" name="Rounded Rectangle 264">
                    <a:extLst>
                      <a:ext uri="{FF2B5EF4-FFF2-40B4-BE49-F238E27FC236}">
                        <a16:creationId xmlns:a16="http://schemas.microsoft.com/office/drawing/2014/main" id="{53DDA64F-4EA7-4AAC-8647-BCA251A07B06}"/>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265">
                    <a:extLst>
                      <a:ext uri="{FF2B5EF4-FFF2-40B4-BE49-F238E27FC236}">
                        <a16:creationId xmlns:a16="http://schemas.microsoft.com/office/drawing/2014/main" id="{CEF649AB-3F48-47A5-9B55-5B20F089DA17}"/>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54" name="Picture 253">
                <a:extLst>
                  <a:ext uri="{FF2B5EF4-FFF2-40B4-BE49-F238E27FC236}">
                    <a16:creationId xmlns:a16="http://schemas.microsoft.com/office/drawing/2014/main" id="{C0B742BA-72B6-4A0B-8294-93951C45ADAF}"/>
                  </a:ext>
                </a:extLst>
              </p:cNvPr>
              <p:cNvPicPr>
                <a:picLocks noChangeAspect="1"/>
              </p:cNvPicPr>
              <p:nvPr/>
            </p:nvPicPr>
            <p:blipFill>
              <a:blip r:embed="rId2"/>
              <a:stretch>
                <a:fillRect/>
              </a:stretch>
            </p:blipFill>
            <p:spPr>
              <a:xfrm>
                <a:off x="913385" y="4717493"/>
                <a:ext cx="366969" cy="237001"/>
              </a:xfrm>
              <a:prstGeom prst="rect">
                <a:avLst/>
              </a:prstGeom>
            </p:spPr>
          </p:pic>
        </p:grpSp>
      </p:grpSp>
    </p:spTree>
    <p:extLst>
      <p:ext uri="{BB962C8B-B14F-4D97-AF65-F5344CB8AC3E}">
        <p14:creationId xmlns:p14="http://schemas.microsoft.com/office/powerpoint/2010/main" val="10599213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B1941FCE-9CAD-4FC6-9103-246C5EFA0929}"/>
              </a:ext>
            </a:extLst>
          </p:cNvPr>
          <p:cNvGrpSpPr/>
          <p:nvPr userDrawn="1"/>
        </p:nvGrpSpPr>
        <p:grpSpPr>
          <a:xfrm>
            <a:off x="264643" y="3280260"/>
            <a:ext cx="1197764" cy="992813"/>
            <a:chOff x="264643" y="1708982"/>
            <a:chExt cx="1197764" cy="992813"/>
          </a:xfrm>
        </p:grpSpPr>
        <p:sp>
          <p:nvSpPr>
            <p:cNvPr id="100" name="TextBox 99">
              <a:extLst>
                <a:ext uri="{FF2B5EF4-FFF2-40B4-BE49-F238E27FC236}">
                  <a16:creationId xmlns:a16="http://schemas.microsoft.com/office/drawing/2014/main" id="{3EC240C9-9783-4379-827B-3BBF78B85DB4}"/>
                </a:ext>
              </a:extLst>
            </p:cNvPr>
            <p:cNvSpPr txBox="1"/>
            <p:nvPr/>
          </p:nvSpPr>
          <p:spPr>
            <a:xfrm>
              <a:off x="264643" y="2326949"/>
              <a:ext cx="1197764" cy="374846"/>
            </a:xfrm>
            <a:prstGeom prst="rect">
              <a:avLst/>
            </a:prstGeom>
            <a:noFill/>
          </p:spPr>
          <p:txBody>
            <a:bodyPr wrap="none" lIns="91440" tIns="45720" rIns="91440" bIns="45720" rtlCol="0">
              <a:spAutoFit/>
            </a:bodyPr>
            <a:lstStyle/>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algn="l" defTabSz="932239" rtl="0" eaLnBrk="1" latinLnBrk="0" hangingPunct="1">
                <a:defRPr/>
              </a:pPr>
              <a:r>
                <a:rPr lang="en-US"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01" name="Group 100">
              <a:extLst>
                <a:ext uri="{FF2B5EF4-FFF2-40B4-BE49-F238E27FC236}">
                  <a16:creationId xmlns:a16="http://schemas.microsoft.com/office/drawing/2014/main" id="{C4340E4B-121D-41FE-AB9C-311EE4D706EA}"/>
                </a:ext>
              </a:extLst>
            </p:cNvPr>
            <p:cNvGrpSpPr/>
            <p:nvPr/>
          </p:nvGrpSpPr>
          <p:grpSpPr>
            <a:xfrm>
              <a:off x="371360" y="1708982"/>
              <a:ext cx="854487" cy="632758"/>
              <a:chOff x="10141337" y="3202590"/>
              <a:chExt cx="1753007" cy="1298123"/>
            </a:xfrm>
          </p:grpSpPr>
          <p:grpSp>
            <p:nvGrpSpPr>
              <p:cNvPr id="102" name="Group 101">
                <a:extLst>
                  <a:ext uri="{FF2B5EF4-FFF2-40B4-BE49-F238E27FC236}">
                    <a16:creationId xmlns:a16="http://schemas.microsoft.com/office/drawing/2014/main" id="{64DE0966-648D-47F9-B0A6-145ABC9815EF}"/>
                  </a:ext>
                </a:extLst>
              </p:cNvPr>
              <p:cNvGrpSpPr/>
              <p:nvPr/>
            </p:nvGrpSpPr>
            <p:grpSpPr>
              <a:xfrm>
                <a:off x="10141337" y="3202590"/>
                <a:ext cx="1753007" cy="1194252"/>
                <a:chOff x="7846467" y="4929486"/>
                <a:chExt cx="1534842" cy="1045625"/>
              </a:xfrm>
            </p:grpSpPr>
            <p:sp>
              <p:nvSpPr>
                <p:cNvPr id="154" name="Freeform 74">
                  <a:extLst>
                    <a:ext uri="{FF2B5EF4-FFF2-40B4-BE49-F238E27FC236}">
                      <a16:creationId xmlns:a16="http://schemas.microsoft.com/office/drawing/2014/main" id="{DA68D1F6-692A-4666-9164-D09C06ED8467}"/>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75">
                  <a:extLst>
                    <a:ext uri="{FF2B5EF4-FFF2-40B4-BE49-F238E27FC236}">
                      <a16:creationId xmlns:a16="http://schemas.microsoft.com/office/drawing/2014/main" id="{F34D462E-F63F-472B-99A4-442A40691FEB}"/>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nvGrpSpPr>
                <p:cNvPr id="156" name="Group 155">
                  <a:extLst>
                    <a:ext uri="{FF2B5EF4-FFF2-40B4-BE49-F238E27FC236}">
                      <a16:creationId xmlns:a16="http://schemas.microsoft.com/office/drawing/2014/main" id="{45F26ADD-62F3-4D2A-B54E-499DF484D483}"/>
                    </a:ext>
                  </a:extLst>
                </p:cNvPr>
                <p:cNvGrpSpPr/>
                <p:nvPr/>
              </p:nvGrpSpPr>
              <p:grpSpPr>
                <a:xfrm>
                  <a:off x="7945970" y="4929486"/>
                  <a:ext cx="841081" cy="1040471"/>
                  <a:chOff x="7945970" y="4929486"/>
                  <a:chExt cx="841081" cy="1040471"/>
                </a:xfrm>
              </p:grpSpPr>
              <p:sp>
                <p:nvSpPr>
                  <p:cNvPr id="157" name="Freeform 77">
                    <a:extLst>
                      <a:ext uri="{FF2B5EF4-FFF2-40B4-BE49-F238E27FC236}">
                        <a16:creationId xmlns:a16="http://schemas.microsoft.com/office/drawing/2014/main" id="{0238537E-EADD-43D0-8C3A-BAD02D11E3EB}"/>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158" name="Freeform 78">
                    <a:extLst>
                      <a:ext uri="{FF2B5EF4-FFF2-40B4-BE49-F238E27FC236}">
                        <a16:creationId xmlns:a16="http://schemas.microsoft.com/office/drawing/2014/main" id="{4F38234E-8A9D-42E5-B37C-B3E52B1F5817}"/>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159" name="Freeform 79">
                    <a:extLst>
                      <a:ext uri="{FF2B5EF4-FFF2-40B4-BE49-F238E27FC236}">
                        <a16:creationId xmlns:a16="http://schemas.microsoft.com/office/drawing/2014/main" id="{74B0673D-AC88-45F7-8C99-FF27F4683687}"/>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03" name="Group 102">
                <a:extLst>
                  <a:ext uri="{FF2B5EF4-FFF2-40B4-BE49-F238E27FC236}">
                    <a16:creationId xmlns:a16="http://schemas.microsoft.com/office/drawing/2014/main" id="{D8805ABD-2584-4818-8616-843D8A000F05}"/>
                  </a:ext>
                </a:extLst>
              </p:cNvPr>
              <p:cNvGrpSpPr/>
              <p:nvPr/>
            </p:nvGrpSpPr>
            <p:grpSpPr>
              <a:xfrm>
                <a:off x="11183606" y="3473584"/>
                <a:ext cx="251959" cy="380267"/>
                <a:chOff x="7708558" y="5425736"/>
                <a:chExt cx="320989" cy="484450"/>
              </a:xfrm>
            </p:grpSpPr>
            <p:grpSp>
              <p:nvGrpSpPr>
                <p:cNvPr id="143" name="Group 142">
                  <a:extLst>
                    <a:ext uri="{FF2B5EF4-FFF2-40B4-BE49-F238E27FC236}">
                      <a16:creationId xmlns:a16="http://schemas.microsoft.com/office/drawing/2014/main" id="{092B2849-E396-4184-A09D-640BDA2EA50B}"/>
                    </a:ext>
                  </a:extLst>
                </p:cNvPr>
                <p:cNvGrpSpPr/>
                <p:nvPr/>
              </p:nvGrpSpPr>
              <p:grpSpPr>
                <a:xfrm>
                  <a:off x="7708558" y="5425736"/>
                  <a:ext cx="320989" cy="484450"/>
                  <a:chOff x="3256218" y="3404690"/>
                  <a:chExt cx="715704" cy="1109833"/>
                </a:xfrm>
              </p:grpSpPr>
              <p:grpSp>
                <p:nvGrpSpPr>
                  <p:cNvPr id="145" name="Group 144">
                    <a:extLst>
                      <a:ext uri="{FF2B5EF4-FFF2-40B4-BE49-F238E27FC236}">
                        <a16:creationId xmlns:a16="http://schemas.microsoft.com/office/drawing/2014/main" id="{56A3A5F3-114D-4D90-9766-BE8EA7924827}"/>
                      </a:ext>
                    </a:extLst>
                  </p:cNvPr>
                  <p:cNvGrpSpPr>
                    <a:grpSpLocks noChangeAspect="1"/>
                  </p:cNvGrpSpPr>
                  <p:nvPr/>
                </p:nvGrpSpPr>
                <p:grpSpPr>
                  <a:xfrm>
                    <a:off x="3256218" y="3404690"/>
                    <a:ext cx="715704" cy="1109833"/>
                    <a:chOff x="6446738" y="4659402"/>
                    <a:chExt cx="1004711" cy="1557995"/>
                  </a:xfrm>
                </p:grpSpPr>
                <p:sp>
                  <p:nvSpPr>
                    <p:cNvPr id="150" name="Rounded Rectangle 88">
                      <a:extLst>
                        <a:ext uri="{FF2B5EF4-FFF2-40B4-BE49-F238E27FC236}">
                          <a16:creationId xmlns:a16="http://schemas.microsoft.com/office/drawing/2014/main" id="{9FF8572F-F408-49CB-A433-F7D419CA9962}"/>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8A9CBF2-22FE-4D60-9ECF-B097AB65E033}"/>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152" name="Rounded Rectangle 90">
                      <a:extLst>
                        <a:ext uri="{FF2B5EF4-FFF2-40B4-BE49-F238E27FC236}">
                          <a16:creationId xmlns:a16="http://schemas.microsoft.com/office/drawing/2014/main" id="{7DA3F017-5643-4CC5-8467-C1A6D70FD2A9}"/>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3" name="Oval 152">
                      <a:extLst>
                        <a:ext uri="{FF2B5EF4-FFF2-40B4-BE49-F238E27FC236}">
                          <a16:creationId xmlns:a16="http://schemas.microsoft.com/office/drawing/2014/main" id="{EF6F55E6-9C96-4AEB-BBC8-A6D8CC071CEA}"/>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46" name="Group 145">
                    <a:extLst>
                      <a:ext uri="{FF2B5EF4-FFF2-40B4-BE49-F238E27FC236}">
                        <a16:creationId xmlns:a16="http://schemas.microsoft.com/office/drawing/2014/main" id="{A27C4E41-72CB-417F-843D-C4F2AC040C1D}"/>
                      </a:ext>
                    </a:extLst>
                  </p:cNvPr>
                  <p:cNvGrpSpPr/>
                  <p:nvPr/>
                </p:nvGrpSpPr>
                <p:grpSpPr>
                  <a:xfrm>
                    <a:off x="3381774" y="3675996"/>
                    <a:ext cx="447207" cy="551677"/>
                    <a:chOff x="8055373" y="3635514"/>
                    <a:chExt cx="1066706" cy="1315899"/>
                  </a:xfrm>
                </p:grpSpPr>
                <p:sp>
                  <p:nvSpPr>
                    <p:cNvPr id="147" name="Freeform 85">
                      <a:extLst>
                        <a:ext uri="{FF2B5EF4-FFF2-40B4-BE49-F238E27FC236}">
                          <a16:creationId xmlns:a16="http://schemas.microsoft.com/office/drawing/2014/main" id="{9C706FF2-FC14-4001-B421-FD2286913D72}"/>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8" name="Freeform 86">
                      <a:extLst>
                        <a:ext uri="{FF2B5EF4-FFF2-40B4-BE49-F238E27FC236}">
                          <a16:creationId xmlns:a16="http://schemas.microsoft.com/office/drawing/2014/main" id="{FB139827-6ADC-4416-A8D4-0EA0C88F8335}"/>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9" name="Freeform 87">
                      <a:extLst>
                        <a:ext uri="{FF2B5EF4-FFF2-40B4-BE49-F238E27FC236}">
                          <a16:creationId xmlns:a16="http://schemas.microsoft.com/office/drawing/2014/main" id="{5E90E8F2-3D9E-4E2C-BF28-3500A2DB4519}"/>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144" name="Freeform 82">
                  <a:extLst>
                    <a:ext uri="{FF2B5EF4-FFF2-40B4-BE49-F238E27FC236}">
                      <a16:creationId xmlns:a16="http://schemas.microsoft.com/office/drawing/2014/main" id="{249177D6-3DEA-4D39-9780-A38AB7A02645}"/>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B64C81D4-FAEC-4749-9340-5363FC2F5F31}"/>
                  </a:ext>
                </a:extLst>
              </p:cNvPr>
              <p:cNvGrpSpPr/>
              <p:nvPr/>
            </p:nvGrpSpPr>
            <p:grpSpPr>
              <a:xfrm flipH="1">
                <a:off x="10486300" y="3670645"/>
                <a:ext cx="516610" cy="558460"/>
                <a:chOff x="9648816" y="3253646"/>
                <a:chExt cx="631523" cy="674324"/>
              </a:xfrm>
            </p:grpSpPr>
            <p:sp>
              <p:nvSpPr>
                <p:cNvPr id="134" name="Rectangle 133">
                  <a:extLst>
                    <a:ext uri="{FF2B5EF4-FFF2-40B4-BE49-F238E27FC236}">
                      <a16:creationId xmlns:a16="http://schemas.microsoft.com/office/drawing/2014/main" id="{F35A55BA-BD78-4C30-B6AA-D0BCC66123E0}"/>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8F045363-7B92-44F1-B0CD-B3984E72EC68}"/>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6" name="Group 135">
                  <a:extLst>
                    <a:ext uri="{FF2B5EF4-FFF2-40B4-BE49-F238E27FC236}">
                      <a16:creationId xmlns:a16="http://schemas.microsoft.com/office/drawing/2014/main" id="{DD89A3BE-C241-4A44-8C0D-46E1E5F5BD25}"/>
                    </a:ext>
                  </a:extLst>
                </p:cNvPr>
                <p:cNvGrpSpPr/>
                <p:nvPr/>
              </p:nvGrpSpPr>
              <p:grpSpPr>
                <a:xfrm>
                  <a:off x="9648816" y="3253646"/>
                  <a:ext cx="563131" cy="674324"/>
                  <a:chOff x="9624996" y="3253646"/>
                  <a:chExt cx="563131" cy="674324"/>
                </a:xfrm>
              </p:grpSpPr>
              <p:sp>
                <p:nvSpPr>
                  <p:cNvPr id="137" name="Rectangle 136">
                    <a:extLst>
                      <a:ext uri="{FF2B5EF4-FFF2-40B4-BE49-F238E27FC236}">
                        <a16:creationId xmlns:a16="http://schemas.microsoft.com/office/drawing/2014/main" id="{7FC7FDA4-A771-4FE9-AD3E-21DF4C724381}"/>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219BD574-C0EC-4C78-86C3-A24267BBB307}"/>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C540DFED-87B8-4E04-BCE4-1913604DDC25}"/>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54C2956D-29BF-4B55-8EB0-A8DD21A0D960}"/>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a:extLst>
                      <a:ext uri="{FF2B5EF4-FFF2-40B4-BE49-F238E27FC236}">
                        <a16:creationId xmlns:a16="http://schemas.microsoft.com/office/drawing/2014/main" id="{0ABA4A4E-CAFF-4B8A-A769-A8FBD0F964E6}"/>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101">
                    <a:extLst>
                      <a:ext uri="{FF2B5EF4-FFF2-40B4-BE49-F238E27FC236}">
                        <a16:creationId xmlns:a16="http://schemas.microsoft.com/office/drawing/2014/main" id="{9C6486B9-A58C-469F-A697-5E96ED23FED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A9148F43-D64A-43F9-8D0E-5D2A9FA0154D}"/>
                  </a:ext>
                </a:extLst>
              </p:cNvPr>
              <p:cNvGrpSpPr>
                <a:grpSpLocks noChangeAspect="1"/>
              </p:cNvGrpSpPr>
              <p:nvPr/>
            </p:nvGrpSpPr>
            <p:grpSpPr>
              <a:xfrm>
                <a:off x="10840184" y="3651423"/>
                <a:ext cx="545316" cy="545316"/>
                <a:chOff x="5652683" y="1636246"/>
                <a:chExt cx="3791758" cy="3791758"/>
              </a:xfrm>
            </p:grpSpPr>
            <p:sp>
              <p:nvSpPr>
                <p:cNvPr id="129" name="Oval 128">
                  <a:extLst>
                    <a:ext uri="{FF2B5EF4-FFF2-40B4-BE49-F238E27FC236}">
                      <a16:creationId xmlns:a16="http://schemas.microsoft.com/office/drawing/2014/main" id="{D2DB92C6-03E1-4DE4-B7D7-9AFAA9AB7250}"/>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0" name="Oval 129">
                  <a:extLst>
                    <a:ext uri="{FF2B5EF4-FFF2-40B4-BE49-F238E27FC236}">
                      <a16:creationId xmlns:a16="http://schemas.microsoft.com/office/drawing/2014/main" id="{4141F35D-82FA-4E9A-8F09-80149E17AFBE}"/>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1" name="Freeform 105">
                  <a:extLst>
                    <a:ext uri="{FF2B5EF4-FFF2-40B4-BE49-F238E27FC236}">
                      <a16:creationId xmlns:a16="http://schemas.microsoft.com/office/drawing/2014/main" id="{AFD6DA00-5878-4715-A0AC-7C86371D02BB}"/>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2" name="Rounded Rectangle 106">
                  <a:extLst>
                    <a:ext uri="{FF2B5EF4-FFF2-40B4-BE49-F238E27FC236}">
                      <a16:creationId xmlns:a16="http://schemas.microsoft.com/office/drawing/2014/main" id="{065FBAA9-E16F-4555-88F9-BFD7F2918F7A}"/>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3" name="Oval 132">
                  <a:extLst>
                    <a:ext uri="{FF2B5EF4-FFF2-40B4-BE49-F238E27FC236}">
                      <a16:creationId xmlns:a16="http://schemas.microsoft.com/office/drawing/2014/main" id="{64C6CE3E-9A8B-4F44-95E9-2388A63D297F}"/>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06" name="Group 105">
                <a:extLst>
                  <a:ext uri="{FF2B5EF4-FFF2-40B4-BE49-F238E27FC236}">
                    <a16:creationId xmlns:a16="http://schemas.microsoft.com/office/drawing/2014/main" id="{5F46DDC2-6753-4CE6-98DA-110ED66DC75F}"/>
                  </a:ext>
                </a:extLst>
              </p:cNvPr>
              <p:cNvGrpSpPr/>
              <p:nvPr/>
            </p:nvGrpSpPr>
            <p:grpSpPr>
              <a:xfrm>
                <a:off x="11199032" y="3710619"/>
                <a:ext cx="626705" cy="522059"/>
                <a:chOff x="11344929" y="5529863"/>
                <a:chExt cx="861555" cy="717694"/>
              </a:xfrm>
            </p:grpSpPr>
            <p:sp>
              <p:nvSpPr>
                <p:cNvPr id="112" name="Rectangle 111">
                  <a:extLst>
                    <a:ext uri="{FF2B5EF4-FFF2-40B4-BE49-F238E27FC236}">
                      <a16:creationId xmlns:a16="http://schemas.microsoft.com/office/drawing/2014/main" id="{AAE17F85-0E06-4880-BFCC-ACFD38B73D1F}"/>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21">
                  <a:extLst>
                    <a:ext uri="{FF2B5EF4-FFF2-40B4-BE49-F238E27FC236}">
                      <a16:creationId xmlns:a16="http://schemas.microsoft.com/office/drawing/2014/main" id="{976A086D-2435-494B-B4AD-1253279CDA0F}"/>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29">
                  <a:extLst>
                    <a:ext uri="{FF2B5EF4-FFF2-40B4-BE49-F238E27FC236}">
                      <a16:creationId xmlns:a16="http://schemas.microsoft.com/office/drawing/2014/main" id="{03678496-C092-4D90-9DCB-CDA22654CE6E}"/>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D83D219D-13AC-447F-91F1-94923633C926}"/>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FAFAD88-A640-429C-8EAF-16572A914302}"/>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a:extLst>
                    <a:ext uri="{FF2B5EF4-FFF2-40B4-BE49-F238E27FC236}">
                      <a16:creationId xmlns:a16="http://schemas.microsoft.com/office/drawing/2014/main" id="{DFCD992F-12AC-40A6-A972-C3979FD28CDE}"/>
                    </a:ext>
                  </a:extLst>
                </p:cNvPr>
                <p:cNvGrpSpPr/>
                <p:nvPr/>
              </p:nvGrpSpPr>
              <p:grpSpPr>
                <a:xfrm>
                  <a:off x="12049484" y="5746165"/>
                  <a:ext cx="157000" cy="282837"/>
                  <a:chOff x="12049484" y="5746165"/>
                  <a:chExt cx="157000" cy="282837"/>
                </a:xfrm>
              </p:grpSpPr>
              <p:sp>
                <p:nvSpPr>
                  <p:cNvPr id="121" name="Rectangle 120">
                    <a:extLst>
                      <a:ext uri="{FF2B5EF4-FFF2-40B4-BE49-F238E27FC236}">
                        <a16:creationId xmlns:a16="http://schemas.microsoft.com/office/drawing/2014/main" id="{1425CDBA-4FBD-4BF7-A06E-BA6D878E9EB5}"/>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DA6D026B-E12F-47E6-AD41-D665C3D84200}"/>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43A51F4B-E28F-4FBE-B00D-1AAD89677F9C}"/>
                      </a:ext>
                    </a:extLst>
                  </p:cNvPr>
                  <p:cNvGrpSpPr/>
                  <p:nvPr/>
                </p:nvGrpSpPr>
                <p:grpSpPr>
                  <a:xfrm rot="20781386">
                    <a:off x="12049484" y="5867299"/>
                    <a:ext cx="57287" cy="161703"/>
                    <a:chOff x="5436091" y="1788525"/>
                    <a:chExt cx="99173" cy="275154"/>
                  </a:xfrm>
                  <a:solidFill>
                    <a:srgbClr val="777777"/>
                  </a:solidFill>
                </p:grpSpPr>
                <p:sp>
                  <p:nvSpPr>
                    <p:cNvPr id="127" name="Rectangle 126">
                      <a:extLst>
                        <a:ext uri="{FF2B5EF4-FFF2-40B4-BE49-F238E27FC236}">
                          <a16:creationId xmlns:a16="http://schemas.microsoft.com/office/drawing/2014/main" id="{2A86744F-9A77-459C-AF96-0D425B7535F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28" name="Diagonal Stripe 127">
                      <a:extLst>
                        <a:ext uri="{FF2B5EF4-FFF2-40B4-BE49-F238E27FC236}">
                          <a16:creationId xmlns:a16="http://schemas.microsoft.com/office/drawing/2014/main" id="{BC58D6A8-3DF8-47B5-9F92-9D9F653A93E6}"/>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904515C4-8196-402E-9E08-6A7EB6DD7EC3}"/>
                      </a:ext>
                    </a:extLst>
                  </p:cNvPr>
                  <p:cNvGrpSpPr/>
                  <p:nvPr/>
                </p:nvGrpSpPr>
                <p:grpSpPr>
                  <a:xfrm rot="20781386" flipH="1">
                    <a:off x="12149197" y="5843095"/>
                    <a:ext cx="57287" cy="161703"/>
                    <a:chOff x="5416673" y="1788525"/>
                    <a:chExt cx="99173" cy="275154"/>
                  </a:xfrm>
                  <a:solidFill>
                    <a:srgbClr val="777777"/>
                  </a:solidFill>
                </p:grpSpPr>
                <p:sp>
                  <p:nvSpPr>
                    <p:cNvPr id="125" name="Rectangle 124">
                      <a:extLst>
                        <a:ext uri="{FF2B5EF4-FFF2-40B4-BE49-F238E27FC236}">
                          <a16:creationId xmlns:a16="http://schemas.microsoft.com/office/drawing/2014/main" id="{9EB49DB3-311E-4808-883A-AB7DFEB45A4B}"/>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26" name="Diagonal Stripe 125">
                      <a:extLst>
                        <a:ext uri="{FF2B5EF4-FFF2-40B4-BE49-F238E27FC236}">
                          <a16:creationId xmlns:a16="http://schemas.microsoft.com/office/drawing/2014/main" id="{1079E01A-3EDA-4188-9078-2AAF8CB875B8}"/>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8" name="Rounded Rectangle 115">
                  <a:extLst>
                    <a:ext uri="{FF2B5EF4-FFF2-40B4-BE49-F238E27FC236}">
                      <a16:creationId xmlns:a16="http://schemas.microsoft.com/office/drawing/2014/main" id="{BD0F79D6-CCA9-443E-A625-95CE15FD496C}"/>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19" name="Rounded Rectangle 116">
                  <a:extLst>
                    <a:ext uri="{FF2B5EF4-FFF2-40B4-BE49-F238E27FC236}">
                      <a16:creationId xmlns:a16="http://schemas.microsoft.com/office/drawing/2014/main" id="{FACFCB6E-0D2F-41CB-9F88-706C276A42E4}"/>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097B5B1C-6D56-45D1-A8FE-312314FD30CD}"/>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87E60FBE-71C1-442A-AEF3-BDCEA8EAA692}"/>
                  </a:ext>
                </a:extLst>
              </p:cNvPr>
              <p:cNvGrpSpPr/>
              <p:nvPr/>
            </p:nvGrpSpPr>
            <p:grpSpPr>
              <a:xfrm>
                <a:off x="10776773" y="3978806"/>
                <a:ext cx="581277" cy="521907"/>
                <a:chOff x="-2759707" y="1099472"/>
                <a:chExt cx="7926138" cy="6799719"/>
              </a:xfrm>
            </p:grpSpPr>
            <p:sp>
              <p:nvSpPr>
                <p:cNvPr id="108" name="Rectangle 317">
                  <a:extLst>
                    <a:ext uri="{FF2B5EF4-FFF2-40B4-BE49-F238E27FC236}">
                      <a16:creationId xmlns:a16="http://schemas.microsoft.com/office/drawing/2014/main" id="{F6400AA0-0BF3-4B80-9CBA-89DD2D3195A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ounded Rectangle 128">
                  <a:extLst>
                    <a:ext uri="{FF2B5EF4-FFF2-40B4-BE49-F238E27FC236}">
                      <a16:creationId xmlns:a16="http://schemas.microsoft.com/office/drawing/2014/main" id="{7111F5A0-BF91-4362-BDB3-21912FACD0F9}"/>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46096610-49FB-4DBA-BCB6-2582E4C72C42}"/>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71A42C21-6FD0-4DF3-BAD2-75EC7797D55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4912293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140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80550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65103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77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15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8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72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31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449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4014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868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2901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225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377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4729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001016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1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426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427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23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178"/>
            <a:ext cx="11922123" cy="1012008"/>
          </a:xfrm>
        </p:spPr>
        <p:txBody>
          <a:bodyPr/>
          <a:lstStyle>
            <a:lvl1pPr>
              <a:defRPr>
                <a:solidFill>
                  <a:schemeClr val="bg1"/>
                </a:solidFill>
              </a:defRPr>
            </a:lvl1pPr>
            <a:lvl2pPr>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241"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206899"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144557"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9082216"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62142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038"/>
            <a:ext cx="11655425" cy="226326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13574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no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CC70EFF5-C9C5-441C-B545-AAAEBCBE14C7}"/>
              </a:ext>
            </a:extLst>
          </p:cNvPr>
          <p:cNvGrpSpPr/>
          <p:nvPr userDrawn="1"/>
        </p:nvGrpSpPr>
        <p:grpSpPr>
          <a:xfrm>
            <a:off x="393311" y="2327063"/>
            <a:ext cx="1010097" cy="698166"/>
            <a:chOff x="386787" y="1692759"/>
            <a:chExt cx="1010097" cy="698167"/>
          </a:xfrm>
        </p:grpSpPr>
        <p:sp>
          <p:nvSpPr>
            <p:cNvPr id="188" name="TextBox 187">
              <a:extLst>
                <a:ext uri="{FF2B5EF4-FFF2-40B4-BE49-F238E27FC236}">
                  <a16:creationId xmlns:a16="http://schemas.microsoft.com/office/drawing/2014/main" id="{B3EE1517-FFC8-4D6C-B1DD-B979AB70C6F3}"/>
                </a:ext>
              </a:extLst>
            </p:cNvPr>
            <p:cNvSpPr txBox="1"/>
            <p:nvPr/>
          </p:nvSpPr>
          <p:spPr>
            <a:xfrm>
              <a:off x="386787" y="2161895"/>
              <a:ext cx="1010097" cy="229031"/>
            </a:xfrm>
            <a:prstGeom prst="rect">
              <a:avLst/>
            </a:prstGeom>
          </p:spPr>
          <p:txBody>
            <a:bodyPr wrap="square">
              <a:spAutoFit/>
            </a:bodyPr>
            <a:lstStyle>
              <a:defPPr>
                <a:defRPr lang="en-US"/>
              </a:defPPr>
              <a:lvl1pPr marR="0" lvl="0" indent="0" defTabSz="914192" fontAlgn="auto">
                <a:lnSpc>
                  <a:spcPct val="100000"/>
                </a:lnSpc>
                <a:spcBef>
                  <a:spcPts val="0"/>
                </a:spcBef>
                <a:spcAft>
                  <a:spcPts val="0"/>
                </a:spcAft>
                <a:buClrTx/>
                <a:buSzTx/>
                <a:buFontTx/>
                <a:buNone/>
                <a:tabLst/>
                <a:defRPr kumimoji="0" sz="900" b="0" i="0" u="none" strike="noStrike" kern="0" cap="none" normalizeH="0">
                  <a:ln>
                    <a:noFill/>
                  </a:ln>
                  <a:solidFill>
                    <a:schemeClr val="bg1">
                      <a:lumMod val="5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algn="l" defTabSz="932418" rtl="0" eaLnBrk="1" latinLnBrk="0" hangingPunct="1">
                <a:defRPr/>
              </a:pPr>
              <a:r>
                <a:rPr lang="en-US" sz="9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BUSINESS APPS</a:t>
              </a:r>
            </a:p>
          </p:txBody>
        </p:sp>
        <p:grpSp>
          <p:nvGrpSpPr>
            <p:cNvPr id="189" name="Group 188">
              <a:extLst>
                <a:ext uri="{FF2B5EF4-FFF2-40B4-BE49-F238E27FC236}">
                  <a16:creationId xmlns:a16="http://schemas.microsoft.com/office/drawing/2014/main" id="{59BBA04F-B1A9-4BEA-AE2D-0EC406464599}"/>
                </a:ext>
              </a:extLst>
            </p:cNvPr>
            <p:cNvGrpSpPr/>
            <p:nvPr/>
          </p:nvGrpSpPr>
          <p:grpSpPr>
            <a:xfrm>
              <a:off x="595087" y="1692759"/>
              <a:ext cx="565043" cy="490322"/>
              <a:chOff x="-2759707" y="1099472"/>
              <a:chExt cx="7926138" cy="6799719"/>
            </a:xfrm>
          </p:grpSpPr>
          <p:sp>
            <p:nvSpPr>
              <p:cNvPr id="194" name="Rectangle 317">
                <a:extLst>
                  <a:ext uri="{FF2B5EF4-FFF2-40B4-BE49-F238E27FC236}">
                    <a16:creationId xmlns:a16="http://schemas.microsoft.com/office/drawing/2014/main" id="{18D26F39-5B1C-4B2F-8B77-C823B5D62FE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ounded Rectangle 439">
                <a:extLst>
                  <a:ext uri="{FF2B5EF4-FFF2-40B4-BE49-F238E27FC236}">
                    <a16:creationId xmlns:a16="http://schemas.microsoft.com/office/drawing/2014/main" id="{AB595EBC-2607-45D3-B705-BA105342787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260A2069-19C1-429D-BABD-95DEF0D0C122}"/>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59124948-3774-4D2A-8B0A-ED62C4432FE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Freeform 5">
              <a:extLst>
                <a:ext uri="{FF2B5EF4-FFF2-40B4-BE49-F238E27FC236}">
                  <a16:creationId xmlns:a16="http://schemas.microsoft.com/office/drawing/2014/main" id="{59FFE15B-CC0B-4232-A72E-5F23CDEC73EE}"/>
                </a:ext>
              </a:extLst>
            </p:cNvPr>
            <p:cNvSpPr>
              <a:spLocks/>
            </p:cNvSpPr>
            <p:nvPr/>
          </p:nvSpPr>
          <p:spPr bwMode="auto">
            <a:xfrm>
              <a:off x="733871" y="1738669"/>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1" name="Rectangle 6">
              <a:extLst>
                <a:ext uri="{FF2B5EF4-FFF2-40B4-BE49-F238E27FC236}">
                  <a16:creationId xmlns:a16="http://schemas.microsoft.com/office/drawing/2014/main" id="{D7799AC1-D2A6-4DD3-BD67-6FB44929C5CA}"/>
                </a:ext>
              </a:extLst>
            </p:cNvPr>
            <p:cNvSpPr>
              <a:spLocks noChangeArrowheads="1"/>
            </p:cNvSpPr>
            <p:nvPr/>
          </p:nvSpPr>
          <p:spPr bwMode="auto">
            <a:xfrm>
              <a:off x="779506" y="1898389"/>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2" name="Rectangle 7">
              <a:extLst>
                <a:ext uri="{FF2B5EF4-FFF2-40B4-BE49-F238E27FC236}">
                  <a16:creationId xmlns:a16="http://schemas.microsoft.com/office/drawing/2014/main" id="{51E80B23-6DCA-4BB3-B9C4-50215B27F54B}"/>
                </a:ext>
              </a:extLst>
            </p:cNvPr>
            <p:cNvSpPr>
              <a:spLocks noChangeArrowheads="1"/>
            </p:cNvSpPr>
            <p:nvPr/>
          </p:nvSpPr>
          <p:spPr bwMode="auto">
            <a:xfrm>
              <a:off x="851381" y="1792289"/>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3" name="Rectangle 8">
              <a:extLst>
                <a:ext uri="{FF2B5EF4-FFF2-40B4-BE49-F238E27FC236}">
                  <a16:creationId xmlns:a16="http://schemas.microsoft.com/office/drawing/2014/main" id="{DC628D63-C2AB-4470-BCE8-30C8032D890E}"/>
                </a:ext>
              </a:extLst>
            </p:cNvPr>
            <p:cNvSpPr>
              <a:spLocks noChangeArrowheads="1"/>
            </p:cNvSpPr>
            <p:nvPr/>
          </p:nvSpPr>
          <p:spPr bwMode="auto">
            <a:xfrm>
              <a:off x="924397" y="1839064"/>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99" name="TextBox 198">
            <a:extLst>
              <a:ext uri="{FF2B5EF4-FFF2-40B4-BE49-F238E27FC236}">
                <a16:creationId xmlns:a16="http://schemas.microsoft.com/office/drawing/2014/main" id="{A23C6622-381F-47CC-A69D-6DC3C9E1EA12}"/>
              </a:ext>
            </a:extLst>
          </p:cNvPr>
          <p:cNvSpPr txBox="1"/>
          <p:nvPr/>
        </p:nvSpPr>
        <p:spPr>
          <a:xfrm>
            <a:off x="438079" y="4677796"/>
            <a:ext cx="982961" cy="233590"/>
          </a:xfrm>
          <a:prstGeom prst="rect">
            <a:avLst/>
          </a:prstGeom>
          <a:noFill/>
        </p:spPr>
        <p:txBody>
          <a:bodyPr wrap="none" lIns="91427" tIns="45713" rIns="91427" bIns="45713" rtlCol="0">
            <a:spAutoFit/>
          </a:bodyPr>
          <a:lstStyle/>
          <a:p>
            <a:pPr marL="0" algn="l" defTabSz="932418" rtl="0" eaLnBrk="1" latinLnBrk="0" hangingPunct="1">
              <a:defRPr/>
            </a:pPr>
            <a:r>
              <a:rPr lang="en-US" sz="9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CUSTOM APPS</a:t>
            </a:r>
          </a:p>
        </p:txBody>
      </p:sp>
      <p:grpSp>
        <p:nvGrpSpPr>
          <p:cNvPr id="200" name="Group 199">
            <a:extLst>
              <a:ext uri="{FF2B5EF4-FFF2-40B4-BE49-F238E27FC236}">
                <a16:creationId xmlns:a16="http://schemas.microsoft.com/office/drawing/2014/main" id="{0891F0AA-129B-428E-BED9-2B293473462E}"/>
              </a:ext>
            </a:extLst>
          </p:cNvPr>
          <p:cNvGrpSpPr/>
          <p:nvPr/>
        </p:nvGrpSpPr>
        <p:grpSpPr>
          <a:xfrm>
            <a:off x="562614" y="4056976"/>
            <a:ext cx="716256" cy="603797"/>
            <a:chOff x="493618" y="3055549"/>
            <a:chExt cx="716256" cy="603797"/>
          </a:xfrm>
        </p:grpSpPr>
        <p:grpSp>
          <p:nvGrpSpPr>
            <p:cNvPr id="201" name="Group 200">
              <a:extLst>
                <a:ext uri="{FF2B5EF4-FFF2-40B4-BE49-F238E27FC236}">
                  <a16:creationId xmlns:a16="http://schemas.microsoft.com/office/drawing/2014/main" id="{D4376B5D-183C-4546-96A7-AC4548C60E55}"/>
                </a:ext>
              </a:extLst>
            </p:cNvPr>
            <p:cNvGrpSpPr/>
            <p:nvPr/>
          </p:nvGrpSpPr>
          <p:grpSpPr>
            <a:xfrm>
              <a:off x="796699" y="3403695"/>
              <a:ext cx="413175" cy="253655"/>
              <a:chOff x="-655566" y="3895060"/>
              <a:chExt cx="761727" cy="430956"/>
            </a:xfrm>
          </p:grpSpPr>
          <p:grpSp>
            <p:nvGrpSpPr>
              <p:cNvPr id="234" name="Group 233">
                <a:extLst>
                  <a:ext uri="{FF2B5EF4-FFF2-40B4-BE49-F238E27FC236}">
                    <a16:creationId xmlns:a16="http://schemas.microsoft.com/office/drawing/2014/main" id="{B4F487E6-68BC-4438-904F-853EBC59B6CC}"/>
                  </a:ext>
                </a:extLst>
              </p:cNvPr>
              <p:cNvGrpSpPr/>
              <p:nvPr/>
            </p:nvGrpSpPr>
            <p:grpSpPr>
              <a:xfrm>
                <a:off x="-655566" y="3895060"/>
                <a:ext cx="761727" cy="430956"/>
                <a:chOff x="10867216" y="6204939"/>
                <a:chExt cx="791499" cy="447800"/>
              </a:xfrm>
            </p:grpSpPr>
            <p:sp>
              <p:nvSpPr>
                <p:cNvPr id="243" name="Round Same Side Corner Rectangle 206">
                  <a:extLst>
                    <a:ext uri="{FF2B5EF4-FFF2-40B4-BE49-F238E27FC236}">
                      <a16:creationId xmlns:a16="http://schemas.microsoft.com/office/drawing/2014/main" id="{C7BE6F4C-79AB-41F4-8455-96EF564419EB}"/>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a:extLst>
                    <a:ext uri="{FF2B5EF4-FFF2-40B4-BE49-F238E27FC236}">
                      <a16:creationId xmlns:a16="http://schemas.microsoft.com/office/drawing/2014/main" id="{0C0D6B57-C34E-49CB-BD9A-C4AB0744D14C}"/>
                    </a:ext>
                  </a:extLst>
                </p:cNvPr>
                <p:cNvGrpSpPr/>
                <p:nvPr/>
              </p:nvGrpSpPr>
              <p:grpSpPr>
                <a:xfrm>
                  <a:off x="10924674" y="6204939"/>
                  <a:ext cx="676584" cy="420187"/>
                  <a:chOff x="10924674" y="6204939"/>
                  <a:chExt cx="676584" cy="420187"/>
                </a:xfrm>
              </p:grpSpPr>
              <p:grpSp>
                <p:nvGrpSpPr>
                  <p:cNvPr id="246" name="Group 245">
                    <a:extLst>
                      <a:ext uri="{FF2B5EF4-FFF2-40B4-BE49-F238E27FC236}">
                        <a16:creationId xmlns:a16="http://schemas.microsoft.com/office/drawing/2014/main" id="{8521765D-0B26-4C1F-BAEE-23EDC5497B3B}"/>
                      </a:ext>
                    </a:extLst>
                  </p:cNvPr>
                  <p:cNvGrpSpPr/>
                  <p:nvPr/>
                </p:nvGrpSpPr>
                <p:grpSpPr>
                  <a:xfrm>
                    <a:off x="10924674" y="6204939"/>
                    <a:ext cx="676584" cy="406447"/>
                    <a:chOff x="15402433" y="3770727"/>
                    <a:chExt cx="3379343" cy="2030084"/>
                  </a:xfrm>
                </p:grpSpPr>
                <p:sp>
                  <p:nvSpPr>
                    <p:cNvPr id="248" name="Round Same Side Corner Rectangle 211">
                      <a:extLst>
                        <a:ext uri="{FF2B5EF4-FFF2-40B4-BE49-F238E27FC236}">
                          <a16:creationId xmlns:a16="http://schemas.microsoft.com/office/drawing/2014/main" id="{35424738-E626-423E-9A4B-4AA3988DDE5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1D39520A-6161-4023-AB79-6AE48237BC84}"/>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7" name="Round Same Side Corner Rectangle 210">
                    <a:extLst>
                      <a:ext uri="{FF2B5EF4-FFF2-40B4-BE49-F238E27FC236}">
                        <a16:creationId xmlns:a16="http://schemas.microsoft.com/office/drawing/2014/main" id="{1F6455F4-FE84-456A-9924-71956617ED5D}"/>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Round Same Side Corner Rectangle 139">
                  <a:extLst>
                    <a:ext uri="{FF2B5EF4-FFF2-40B4-BE49-F238E27FC236}">
                      <a16:creationId xmlns:a16="http://schemas.microsoft.com/office/drawing/2014/main" id="{B209FA67-3179-487F-B147-DC15D266A97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a:extLst>
                  <a:ext uri="{FF2B5EF4-FFF2-40B4-BE49-F238E27FC236}">
                    <a16:creationId xmlns:a16="http://schemas.microsoft.com/office/drawing/2014/main" id="{F6478F7C-3F80-4543-BBAF-3F2FC2BFA122}"/>
                  </a:ext>
                </a:extLst>
              </p:cNvPr>
              <p:cNvGrpSpPr/>
              <p:nvPr/>
            </p:nvGrpSpPr>
            <p:grpSpPr>
              <a:xfrm>
                <a:off x="-571796" y="3917872"/>
                <a:ext cx="588901" cy="343249"/>
                <a:chOff x="11780774" y="6292409"/>
                <a:chExt cx="518383" cy="373899"/>
              </a:xfrm>
            </p:grpSpPr>
            <p:sp>
              <p:nvSpPr>
                <p:cNvPr id="236" name="Rectangle 235">
                  <a:extLst>
                    <a:ext uri="{FF2B5EF4-FFF2-40B4-BE49-F238E27FC236}">
                      <a16:creationId xmlns:a16="http://schemas.microsoft.com/office/drawing/2014/main" id="{B13DE25B-8443-4E23-9763-81C25672A1B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8A346BA7-E5C8-44FB-81D2-FB8264C78CBA}"/>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B7F8EDCC-4A37-461F-B4A2-1CD2103BC8CD}"/>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239E82C0-BFEA-4609-BC43-182AC49A03A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203">
                  <a:extLst>
                    <a:ext uri="{FF2B5EF4-FFF2-40B4-BE49-F238E27FC236}">
                      <a16:creationId xmlns:a16="http://schemas.microsoft.com/office/drawing/2014/main" id="{CDFBBA85-0B9C-483C-A477-8472CE635DD5}"/>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204">
                  <a:extLst>
                    <a:ext uri="{FF2B5EF4-FFF2-40B4-BE49-F238E27FC236}">
                      <a16:creationId xmlns:a16="http://schemas.microsoft.com/office/drawing/2014/main" id="{F5FFEA4C-8134-4E92-A8BE-E4B91CC1E23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ounded Rectangle 205">
                  <a:extLst>
                    <a:ext uri="{FF2B5EF4-FFF2-40B4-BE49-F238E27FC236}">
                      <a16:creationId xmlns:a16="http://schemas.microsoft.com/office/drawing/2014/main" id="{AD48741E-9BB5-41C0-8859-9DE9F2078C7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E6EC67E5-88A9-4418-835A-3AF7DED46CD4}"/>
                </a:ext>
              </a:extLst>
            </p:cNvPr>
            <p:cNvGrpSpPr/>
            <p:nvPr/>
          </p:nvGrpSpPr>
          <p:grpSpPr>
            <a:xfrm>
              <a:off x="959876" y="3055549"/>
              <a:ext cx="217476" cy="328226"/>
              <a:chOff x="-296232" y="3492549"/>
              <a:chExt cx="211588" cy="319338"/>
            </a:xfrm>
          </p:grpSpPr>
          <p:sp>
            <p:nvSpPr>
              <p:cNvPr id="224" name="Rounded Rectangle 182">
                <a:extLst>
                  <a:ext uri="{FF2B5EF4-FFF2-40B4-BE49-F238E27FC236}">
                    <a16:creationId xmlns:a16="http://schemas.microsoft.com/office/drawing/2014/main" id="{0EB8880A-FB2E-4E6F-A25B-A2862DB6ECE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5EB8B6A3-5326-4D6D-97B3-D0820AEFA497}"/>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6" name="Rounded Rectangle 184">
                <a:extLst>
                  <a:ext uri="{FF2B5EF4-FFF2-40B4-BE49-F238E27FC236}">
                    <a16:creationId xmlns:a16="http://schemas.microsoft.com/office/drawing/2014/main" id="{6161437F-7043-4FD9-8FA8-5FDB827C294F}"/>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27" name="Group 226">
                <a:extLst>
                  <a:ext uri="{FF2B5EF4-FFF2-40B4-BE49-F238E27FC236}">
                    <a16:creationId xmlns:a16="http://schemas.microsoft.com/office/drawing/2014/main" id="{4C492B25-F5B8-4AC3-B2A3-2FA833EA9ABA}"/>
                  </a:ext>
                </a:extLst>
              </p:cNvPr>
              <p:cNvGrpSpPr/>
              <p:nvPr/>
            </p:nvGrpSpPr>
            <p:grpSpPr>
              <a:xfrm>
                <a:off x="-267082" y="3531358"/>
                <a:ext cx="152122" cy="225695"/>
                <a:chOff x="11279466" y="5630123"/>
                <a:chExt cx="137117" cy="225695"/>
              </a:xfrm>
            </p:grpSpPr>
            <p:sp>
              <p:nvSpPr>
                <p:cNvPr id="228" name="Rectangle 227">
                  <a:extLst>
                    <a:ext uri="{FF2B5EF4-FFF2-40B4-BE49-F238E27FC236}">
                      <a16:creationId xmlns:a16="http://schemas.microsoft.com/office/drawing/2014/main" id="{392558A8-AC4A-4E9B-BBBC-4ACECEC44FE1}"/>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B0610819-8272-47F7-996D-BBE2055BAE81}"/>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ounded Rectangle 195">
                  <a:extLst>
                    <a:ext uri="{FF2B5EF4-FFF2-40B4-BE49-F238E27FC236}">
                      <a16:creationId xmlns:a16="http://schemas.microsoft.com/office/drawing/2014/main" id="{90CA2F10-443C-4930-BBD4-05CA2106EB6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ounded Rectangle 196">
                  <a:extLst>
                    <a:ext uri="{FF2B5EF4-FFF2-40B4-BE49-F238E27FC236}">
                      <a16:creationId xmlns:a16="http://schemas.microsoft.com/office/drawing/2014/main" id="{AC633289-0716-4A92-AA30-8AB5BB94A3D4}"/>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ounded Rectangle 197">
                  <a:extLst>
                    <a:ext uri="{FF2B5EF4-FFF2-40B4-BE49-F238E27FC236}">
                      <a16:creationId xmlns:a16="http://schemas.microsoft.com/office/drawing/2014/main" id="{4C16E334-8681-491E-9693-81B49D010A48}"/>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ounded Rectangle 198">
                  <a:extLst>
                    <a:ext uri="{FF2B5EF4-FFF2-40B4-BE49-F238E27FC236}">
                      <a16:creationId xmlns:a16="http://schemas.microsoft.com/office/drawing/2014/main" id="{D8574FFD-01F4-4C03-AA21-8E44CB8777A9}"/>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C7E6A9BC-E599-42D5-BB9D-9BC57AD49678}"/>
                </a:ext>
              </a:extLst>
            </p:cNvPr>
            <p:cNvGrpSpPr/>
            <p:nvPr/>
          </p:nvGrpSpPr>
          <p:grpSpPr>
            <a:xfrm>
              <a:off x="505834" y="3069727"/>
              <a:ext cx="408640" cy="294744"/>
              <a:chOff x="505834" y="3069727"/>
              <a:chExt cx="408640" cy="294744"/>
            </a:xfrm>
          </p:grpSpPr>
          <p:sp>
            <p:nvSpPr>
              <p:cNvPr id="217" name="Rectangle 216">
                <a:extLst>
                  <a:ext uri="{FF2B5EF4-FFF2-40B4-BE49-F238E27FC236}">
                    <a16:creationId xmlns:a16="http://schemas.microsoft.com/office/drawing/2014/main" id="{BD5CBA19-BF13-413D-8573-1CDCBB6FA2A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567C045-FF66-4EE5-A0FF-7A5D8FE7CAB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5F215503-F899-47E5-BF3E-3B56F2F6BA85}"/>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B317E7B6-7639-45A7-B6C5-23499D6EB4F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ounded Rectangle 176">
                <a:extLst>
                  <a:ext uri="{FF2B5EF4-FFF2-40B4-BE49-F238E27FC236}">
                    <a16:creationId xmlns:a16="http://schemas.microsoft.com/office/drawing/2014/main" id="{166DA684-CE12-477C-B7E9-90D39D5AF72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ounded Rectangle 177">
                <a:extLst>
                  <a:ext uri="{FF2B5EF4-FFF2-40B4-BE49-F238E27FC236}">
                    <a16:creationId xmlns:a16="http://schemas.microsoft.com/office/drawing/2014/main" id="{A9E0CACF-4F19-4DB0-A13E-ED4611C48DCB}"/>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ounded Rectangle 178">
                <a:extLst>
                  <a:ext uri="{FF2B5EF4-FFF2-40B4-BE49-F238E27FC236}">
                    <a16:creationId xmlns:a16="http://schemas.microsoft.com/office/drawing/2014/main" id="{A6DE0F70-DA43-4419-A7A5-C738660C70CC}"/>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4" name="Freeform 179">
              <a:extLst>
                <a:ext uri="{FF2B5EF4-FFF2-40B4-BE49-F238E27FC236}">
                  <a16:creationId xmlns:a16="http://schemas.microsoft.com/office/drawing/2014/main" id="{7666A79A-8712-4EE1-AFCA-07FB8E01C68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4ED42CF7-32C4-4D9F-9137-1593F7DDEF12}"/>
                </a:ext>
              </a:extLst>
            </p:cNvPr>
            <p:cNvGrpSpPr/>
            <p:nvPr/>
          </p:nvGrpSpPr>
          <p:grpSpPr>
            <a:xfrm>
              <a:off x="501923" y="3414781"/>
              <a:ext cx="268776" cy="244565"/>
              <a:chOff x="501923" y="3414781"/>
              <a:chExt cx="268776" cy="244565"/>
            </a:xfrm>
          </p:grpSpPr>
          <p:sp>
            <p:nvSpPr>
              <p:cNvPr id="206" name="Rounded Rectangle 182">
                <a:extLst>
                  <a:ext uri="{FF2B5EF4-FFF2-40B4-BE49-F238E27FC236}">
                    <a16:creationId xmlns:a16="http://schemas.microsoft.com/office/drawing/2014/main" id="{170B31A6-69DE-49D8-884D-2EE678A1E218}"/>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D0D4FEFD-C14F-4A35-B98F-0A5CF49CFD5E}"/>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8" name="Rounded Rectangle 184">
                <a:extLst>
                  <a:ext uri="{FF2B5EF4-FFF2-40B4-BE49-F238E27FC236}">
                    <a16:creationId xmlns:a16="http://schemas.microsoft.com/office/drawing/2014/main" id="{430B9027-8B9D-417D-8EE8-BAFCF2F4F8E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09" name="Group 208">
                <a:extLst>
                  <a:ext uri="{FF2B5EF4-FFF2-40B4-BE49-F238E27FC236}">
                    <a16:creationId xmlns:a16="http://schemas.microsoft.com/office/drawing/2014/main" id="{69231DD8-A59C-4592-9B63-EA023DD2FC39}"/>
                  </a:ext>
                </a:extLst>
              </p:cNvPr>
              <p:cNvGrpSpPr/>
              <p:nvPr/>
            </p:nvGrpSpPr>
            <p:grpSpPr>
              <a:xfrm>
                <a:off x="518311" y="3459175"/>
                <a:ext cx="235999" cy="157484"/>
                <a:chOff x="505834" y="3069727"/>
                <a:chExt cx="408640" cy="294744"/>
              </a:xfrm>
            </p:grpSpPr>
            <p:sp>
              <p:nvSpPr>
                <p:cNvPr id="210" name="Rectangle 209">
                  <a:extLst>
                    <a:ext uri="{FF2B5EF4-FFF2-40B4-BE49-F238E27FC236}">
                      <a16:creationId xmlns:a16="http://schemas.microsoft.com/office/drawing/2014/main" id="{5773215C-E5C2-4DD7-BD6A-BBA11C21576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2CE97C39-AF33-457F-978F-09420562841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586E6A9-D31C-4043-8567-7BA39C191C9F}"/>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51471BFB-38AD-43BC-AC8C-049803DFDEE7}"/>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ounded Rectangle 176">
                  <a:extLst>
                    <a:ext uri="{FF2B5EF4-FFF2-40B4-BE49-F238E27FC236}">
                      <a16:creationId xmlns:a16="http://schemas.microsoft.com/office/drawing/2014/main" id="{0B39063A-50CA-4749-9E72-861207497366}"/>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ounded Rectangle 177">
                  <a:extLst>
                    <a:ext uri="{FF2B5EF4-FFF2-40B4-BE49-F238E27FC236}">
                      <a16:creationId xmlns:a16="http://schemas.microsoft.com/office/drawing/2014/main" id="{670EDF8A-6701-45FE-AE25-887A7080089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ounded Rectangle 178">
                  <a:extLst>
                    <a:ext uri="{FF2B5EF4-FFF2-40B4-BE49-F238E27FC236}">
                      <a16:creationId xmlns:a16="http://schemas.microsoft.com/office/drawing/2014/main" id="{418A5233-7D9C-4DEB-8B40-BC1FB0882E0D}"/>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5" name="Group 94">
            <a:extLst>
              <a:ext uri="{FF2B5EF4-FFF2-40B4-BE49-F238E27FC236}">
                <a16:creationId xmlns:a16="http://schemas.microsoft.com/office/drawing/2014/main" id="{61050199-095E-4D29-88E5-D9F690702607}"/>
              </a:ext>
            </a:extLst>
          </p:cNvPr>
          <p:cNvGrpSpPr/>
          <p:nvPr userDrawn="1"/>
        </p:nvGrpSpPr>
        <p:grpSpPr>
          <a:xfrm>
            <a:off x="10066155" y="2988686"/>
            <a:ext cx="1673856" cy="1322423"/>
            <a:chOff x="10066155" y="2988685"/>
            <a:chExt cx="1673856" cy="1322423"/>
          </a:xfrm>
        </p:grpSpPr>
        <p:sp>
          <p:nvSpPr>
            <p:cNvPr id="96" name="Rectangle 95">
              <a:extLst>
                <a:ext uri="{FF2B5EF4-FFF2-40B4-BE49-F238E27FC236}">
                  <a16:creationId xmlns:a16="http://schemas.microsoft.com/office/drawing/2014/main" id="{3331B289-0AF9-45D2-ACE9-5AEE6E25A924}"/>
                </a:ext>
              </a:extLst>
            </p:cNvPr>
            <p:cNvSpPr/>
            <p:nvPr/>
          </p:nvSpPr>
          <p:spPr>
            <a:xfrm>
              <a:off x="10066155" y="4077518"/>
              <a:ext cx="1673856" cy="233590"/>
            </a:xfrm>
            <a:prstGeom prst="rect">
              <a:avLst/>
            </a:prstGeom>
          </p:spPr>
          <p:txBody>
            <a:bodyPr wrap="none">
              <a:spAutoFit/>
            </a:bodyPr>
            <a:lstStyle/>
            <a:p>
              <a:pPr algn="ctr" defTabSz="932418"/>
              <a:r>
                <a:rPr lang="en-US" sz="9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ANALYTICAL DASHBOARDS</a:t>
              </a:r>
            </a:p>
          </p:txBody>
        </p:sp>
        <p:grpSp>
          <p:nvGrpSpPr>
            <p:cNvPr id="97" name="Group 96">
              <a:extLst>
                <a:ext uri="{FF2B5EF4-FFF2-40B4-BE49-F238E27FC236}">
                  <a16:creationId xmlns:a16="http://schemas.microsoft.com/office/drawing/2014/main" id="{942EF35A-508C-43A9-9BED-E69AE84C7BDE}"/>
                </a:ext>
              </a:extLst>
            </p:cNvPr>
            <p:cNvGrpSpPr/>
            <p:nvPr/>
          </p:nvGrpSpPr>
          <p:grpSpPr>
            <a:xfrm>
              <a:off x="10119163" y="2988685"/>
              <a:ext cx="1552845" cy="1054658"/>
              <a:chOff x="10119163" y="2988685"/>
              <a:chExt cx="1552845" cy="1054658"/>
            </a:xfrm>
          </p:grpSpPr>
          <p:sp>
            <p:nvSpPr>
              <p:cNvPr id="98" name="Freeform 793">
                <a:extLst>
                  <a:ext uri="{FF2B5EF4-FFF2-40B4-BE49-F238E27FC236}">
                    <a16:creationId xmlns:a16="http://schemas.microsoft.com/office/drawing/2014/main" id="{5F1B6CF9-7F2C-491A-AF10-0D8887CDDBDB}"/>
                  </a:ext>
                </a:extLst>
              </p:cNvPr>
              <p:cNvSpPr/>
              <p:nvPr/>
            </p:nvSpPr>
            <p:spPr bwMode="auto">
              <a:xfrm>
                <a:off x="10119163" y="3012525"/>
                <a:ext cx="1552845" cy="1030818"/>
              </a:xfrm>
              <a:custGeom>
                <a:avLst/>
                <a:gdLst>
                  <a:gd name="connsiteX0" fmla="*/ 4216982 w 8766916"/>
                  <a:gd name="connsiteY0" fmla="*/ 5580888 h 5979485"/>
                  <a:gd name="connsiteX1" fmla="*/ 4178255 w 8766916"/>
                  <a:gd name="connsiteY1" fmla="*/ 5596930 h 5979485"/>
                  <a:gd name="connsiteX2" fmla="*/ 4162214 w 8766916"/>
                  <a:gd name="connsiteY2" fmla="*/ 5635657 h 5979485"/>
                  <a:gd name="connsiteX3" fmla="*/ 4162213 w 8766916"/>
                  <a:gd name="connsiteY3" fmla="*/ 5635656 h 5979485"/>
                  <a:gd name="connsiteX4" fmla="*/ 4162213 w 8766916"/>
                  <a:gd name="connsiteY4" fmla="*/ 5635657 h 5979485"/>
                  <a:gd name="connsiteX5" fmla="*/ 4162214 w 8766916"/>
                  <a:gd name="connsiteY5" fmla="*/ 5635657 h 5979485"/>
                  <a:gd name="connsiteX6" fmla="*/ 4178255 w 8766916"/>
                  <a:gd name="connsiteY6" fmla="*/ 5674384 h 5979485"/>
                  <a:gd name="connsiteX7" fmla="*/ 4216982 w 8766916"/>
                  <a:gd name="connsiteY7" fmla="*/ 5690425 h 5979485"/>
                  <a:gd name="connsiteX8" fmla="*/ 4549934 w 8766916"/>
                  <a:gd name="connsiteY8" fmla="*/ 5690426 h 5979485"/>
                  <a:gd name="connsiteX9" fmla="*/ 4604703 w 8766916"/>
                  <a:gd name="connsiteY9" fmla="*/ 5635657 h 5979485"/>
                  <a:gd name="connsiteX10" fmla="*/ 4604704 w 8766916"/>
                  <a:gd name="connsiteY10" fmla="*/ 5635657 h 5979485"/>
                  <a:gd name="connsiteX11" fmla="*/ 4549935 w 8766916"/>
                  <a:gd name="connsiteY11" fmla="*/ 5580888 h 5979485"/>
                  <a:gd name="connsiteX12" fmla="*/ 3969048 w 8766916"/>
                  <a:gd name="connsiteY12" fmla="*/ 99945 h 5979485"/>
                  <a:gd name="connsiteX13" fmla="*/ 3930321 w 8766916"/>
                  <a:gd name="connsiteY13" fmla="*/ 115987 h 5979485"/>
                  <a:gd name="connsiteX14" fmla="*/ 3914280 w 8766916"/>
                  <a:gd name="connsiteY14" fmla="*/ 154714 h 5979485"/>
                  <a:gd name="connsiteX15" fmla="*/ 3914279 w 8766916"/>
                  <a:gd name="connsiteY15" fmla="*/ 154713 h 5979485"/>
                  <a:gd name="connsiteX16" fmla="*/ 3914279 w 8766916"/>
                  <a:gd name="connsiteY16" fmla="*/ 154714 h 5979485"/>
                  <a:gd name="connsiteX17" fmla="*/ 3914280 w 8766916"/>
                  <a:gd name="connsiteY17" fmla="*/ 154714 h 5979485"/>
                  <a:gd name="connsiteX18" fmla="*/ 3930321 w 8766916"/>
                  <a:gd name="connsiteY18" fmla="*/ 193441 h 5979485"/>
                  <a:gd name="connsiteX19" fmla="*/ 3969048 w 8766916"/>
                  <a:gd name="connsiteY19" fmla="*/ 209482 h 5979485"/>
                  <a:gd name="connsiteX20" fmla="*/ 4797868 w 8766916"/>
                  <a:gd name="connsiteY20" fmla="*/ 209483 h 5979485"/>
                  <a:gd name="connsiteX21" fmla="*/ 4852637 w 8766916"/>
                  <a:gd name="connsiteY21" fmla="*/ 154714 h 5979485"/>
                  <a:gd name="connsiteX22" fmla="*/ 4852638 w 8766916"/>
                  <a:gd name="connsiteY22" fmla="*/ 154714 h 5979485"/>
                  <a:gd name="connsiteX23" fmla="*/ 4797869 w 8766916"/>
                  <a:gd name="connsiteY23" fmla="*/ 99945 h 5979485"/>
                  <a:gd name="connsiteX24" fmla="*/ 442123 w 8766916"/>
                  <a:gd name="connsiteY24" fmla="*/ 0 h 5979485"/>
                  <a:gd name="connsiteX25" fmla="*/ 8324793 w 8766916"/>
                  <a:gd name="connsiteY25" fmla="*/ 0 h 5979485"/>
                  <a:gd name="connsiteX26" fmla="*/ 8766916 w 8766916"/>
                  <a:gd name="connsiteY26" fmla="*/ 442123 h 5979485"/>
                  <a:gd name="connsiteX27" fmla="*/ 8766916 w 8766916"/>
                  <a:gd name="connsiteY27" fmla="*/ 5537362 h 5979485"/>
                  <a:gd name="connsiteX28" fmla="*/ 8324793 w 8766916"/>
                  <a:gd name="connsiteY28" fmla="*/ 5979485 h 5979485"/>
                  <a:gd name="connsiteX29" fmla="*/ 442123 w 8766916"/>
                  <a:gd name="connsiteY29" fmla="*/ 5979485 h 5979485"/>
                  <a:gd name="connsiteX30" fmla="*/ 0 w 8766916"/>
                  <a:gd name="connsiteY30" fmla="*/ 5537362 h 5979485"/>
                  <a:gd name="connsiteX31" fmla="*/ 0 w 8766916"/>
                  <a:gd name="connsiteY31" fmla="*/ 442123 h 5979485"/>
                  <a:gd name="connsiteX32" fmla="*/ 442123 w 8766916"/>
                  <a:gd name="connsiteY32" fmla="*/ 0 h 59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66916" h="5979485">
                    <a:moveTo>
                      <a:pt x="4216982" y="5580888"/>
                    </a:moveTo>
                    <a:cubicBezTo>
                      <a:pt x="4201858" y="5580888"/>
                      <a:pt x="4188166" y="5587018"/>
                      <a:pt x="4178255" y="5596930"/>
                    </a:cubicBezTo>
                    <a:lnTo>
                      <a:pt x="4162214" y="5635657"/>
                    </a:lnTo>
                    <a:lnTo>
                      <a:pt x="4162213" y="5635656"/>
                    </a:lnTo>
                    <a:lnTo>
                      <a:pt x="4162213" y="5635657"/>
                    </a:lnTo>
                    <a:lnTo>
                      <a:pt x="4162214" y="5635657"/>
                    </a:lnTo>
                    <a:lnTo>
                      <a:pt x="4178255" y="5674384"/>
                    </a:lnTo>
                    <a:cubicBezTo>
                      <a:pt x="4188166" y="5684295"/>
                      <a:pt x="4201858" y="5690425"/>
                      <a:pt x="4216982" y="5690425"/>
                    </a:cubicBezTo>
                    <a:lnTo>
                      <a:pt x="4549934" y="5690426"/>
                    </a:lnTo>
                    <a:cubicBezTo>
                      <a:pt x="4580182" y="5690426"/>
                      <a:pt x="4604703" y="5665905"/>
                      <a:pt x="4604703" y="5635657"/>
                    </a:cubicBezTo>
                    <a:lnTo>
                      <a:pt x="4604704" y="5635657"/>
                    </a:lnTo>
                    <a:cubicBezTo>
                      <a:pt x="4604704" y="5605409"/>
                      <a:pt x="4580183" y="5580888"/>
                      <a:pt x="4549935" y="5580888"/>
                    </a:cubicBezTo>
                    <a:close/>
                    <a:moveTo>
                      <a:pt x="3969048" y="99945"/>
                    </a:moveTo>
                    <a:cubicBezTo>
                      <a:pt x="3953924" y="99945"/>
                      <a:pt x="3940232" y="106076"/>
                      <a:pt x="3930321" y="115987"/>
                    </a:cubicBezTo>
                    <a:lnTo>
                      <a:pt x="3914280" y="154714"/>
                    </a:lnTo>
                    <a:lnTo>
                      <a:pt x="3914279" y="154713"/>
                    </a:lnTo>
                    <a:lnTo>
                      <a:pt x="3914279" y="154714"/>
                    </a:lnTo>
                    <a:lnTo>
                      <a:pt x="3914280" y="154714"/>
                    </a:lnTo>
                    <a:lnTo>
                      <a:pt x="3930321" y="193441"/>
                    </a:lnTo>
                    <a:cubicBezTo>
                      <a:pt x="3940232" y="203352"/>
                      <a:pt x="3953924" y="209482"/>
                      <a:pt x="3969048" y="209482"/>
                    </a:cubicBezTo>
                    <a:lnTo>
                      <a:pt x="4797868" y="209483"/>
                    </a:lnTo>
                    <a:cubicBezTo>
                      <a:pt x="4828116" y="209483"/>
                      <a:pt x="4852637" y="184962"/>
                      <a:pt x="4852637" y="154714"/>
                    </a:cubicBezTo>
                    <a:lnTo>
                      <a:pt x="4852638" y="154714"/>
                    </a:lnTo>
                    <a:cubicBezTo>
                      <a:pt x="4852638" y="124466"/>
                      <a:pt x="4828117" y="99945"/>
                      <a:pt x="4797869" y="99945"/>
                    </a:cubicBezTo>
                    <a:close/>
                    <a:moveTo>
                      <a:pt x="442123" y="0"/>
                    </a:moveTo>
                    <a:lnTo>
                      <a:pt x="8324793" y="0"/>
                    </a:lnTo>
                    <a:cubicBezTo>
                      <a:pt x="8568971" y="0"/>
                      <a:pt x="8766916" y="197945"/>
                      <a:pt x="8766916" y="442123"/>
                    </a:cubicBezTo>
                    <a:lnTo>
                      <a:pt x="8766916" y="5537362"/>
                    </a:lnTo>
                    <a:cubicBezTo>
                      <a:pt x="8766916" y="5781540"/>
                      <a:pt x="8568971" y="5979485"/>
                      <a:pt x="8324793" y="5979485"/>
                    </a:cubicBezTo>
                    <a:lnTo>
                      <a:pt x="442123" y="5979485"/>
                    </a:lnTo>
                    <a:cubicBezTo>
                      <a:pt x="197945" y="5979485"/>
                      <a:pt x="0" y="5781540"/>
                      <a:pt x="0" y="5537362"/>
                    </a:cubicBezTo>
                    <a:lnTo>
                      <a:pt x="0" y="442123"/>
                    </a:lnTo>
                    <a:cubicBezTo>
                      <a:pt x="0" y="197945"/>
                      <a:pt x="197945" y="0"/>
                      <a:pt x="442123" y="0"/>
                    </a:cubicBezTo>
                    <a:close/>
                  </a:path>
                </a:pathLst>
              </a:cu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ounded Rectangle 794">
                <a:extLst>
                  <a:ext uri="{FF2B5EF4-FFF2-40B4-BE49-F238E27FC236}">
                    <a16:creationId xmlns:a16="http://schemas.microsoft.com/office/drawing/2014/main" id="{2F85E471-3E8C-44E2-A284-2BFC5A0F41A7}"/>
                  </a:ext>
                </a:extLst>
              </p:cNvPr>
              <p:cNvSpPr/>
              <p:nvPr/>
            </p:nvSpPr>
            <p:spPr bwMode="auto">
              <a:xfrm>
                <a:off x="10173648" y="3073293"/>
                <a:ext cx="1443873" cy="866578"/>
              </a:xfrm>
              <a:prstGeom prst="roundRect">
                <a:avLst>
                  <a:gd name="adj" fmla="val 3154"/>
                </a:avLst>
              </a:prstGeom>
              <a:solidFill>
                <a:srgbClr val="A4D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20F2EAF7-46E5-4445-87B9-C06B6B1C4DE1}"/>
                  </a:ext>
                </a:extLst>
              </p:cNvPr>
              <p:cNvGrpSpPr/>
              <p:nvPr/>
            </p:nvGrpSpPr>
            <p:grpSpPr>
              <a:xfrm>
                <a:off x="10253464" y="3568950"/>
                <a:ext cx="1264012" cy="319744"/>
                <a:chOff x="-2260600" y="-1854743"/>
                <a:chExt cx="7136246" cy="1854743"/>
              </a:xfrm>
              <a:solidFill>
                <a:schemeClr val="bg1">
                  <a:lumMod val="75000"/>
                </a:schemeClr>
              </a:solidFill>
            </p:grpSpPr>
            <p:sp>
              <p:nvSpPr>
                <p:cNvPr id="136" name="Rectangle 135">
                  <a:extLst>
                    <a:ext uri="{FF2B5EF4-FFF2-40B4-BE49-F238E27FC236}">
                      <a16:creationId xmlns:a16="http://schemas.microsoft.com/office/drawing/2014/main" id="{5D80BC19-2D80-4358-B8A9-BDF08A83A8DE}"/>
                    </a:ext>
                  </a:extLst>
                </p:cNvPr>
                <p:cNvSpPr/>
                <p:nvPr/>
              </p:nvSpPr>
              <p:spPr bwMode="auto">
                <a:xfrm>
                  <a:off x="-1574362"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39B5E4E-DDA8-4C0A-BE39-2CF905543A15}"/>
                    </a:ext>
                  </a:extLst>
                </p:cNvPr>
                <p:cNvSpPr/>
                <p:nvPr/>
              </p:nvSpPr>
              <p:spPr bwMode="auto">
                <a:xfrm>
                  <a:off x="-714156"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1A1B1A5E-0170-4385-9B42-D2DF20253917}"/>
                    </a:ext>
                  </a:extLst>
                </p:cNvPr>
                <p:cNvSpPr/>
                <p:nvPr/>
              </p:nvSpPr>
              <p:spPr bwMode="auto">
                <a:xfrm>
                  <a:off x="17023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51557B64-C056-4533-91C8-7CE8F40E24DC}"/>
                    </a:ext>
                  </a:extLst>
                </p:cNvPr>
                <p:cNvSpPr/>
                <p:nvPr/>
              </p:nvSpPr>
              <p:spPr bwMode="auto">
                <a:xfrm>
                  <a:off x="106496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30D453BA-9633-4396-9D9C-13CBB0464A1D}"/>
                    </a:ext>
                  </a:extLst>
                </p:cNvPr>
                <p:cNvSpPr/>
                <p:nvPr/>
              </p:nvSpPr>
              <p:spPr bwMode="auto">
                <a:xfrm>
                  <a:off x="1949364"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a:extLst>
                    <a:ext uri="{FF2B5EF4-FFF2-40B4-BE49-F238E27FC236}">
                      <a16:creationId xmlns:a16="http://schemas.microsoft.com/office/drawing/2014/main" id="{6F05E174-0FFE-46B6-8417-4B7CB1170D5C}"/>
                    </a:ext>
                  </a:extLst>
                </p:cNvPr>
                <p:cNvSpPr/>
                <p:nvPr/>
              </p:nvSpPr>
              <p:spPr bwMode="auto">
                <a:xfrm>
                  <a:off x="3710240" y="-1854743"/>
                  <a:ext cx="535215" cy="17960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061CB326-350A-418D-9F65-F8DD91AF4FAC}"/>
                    </a:ext>
                  </a:extLst>
                </p:cNvPr>
                <p:cNvSpPr/>
                <p:nvPr/>
              </p:nvSpPr>
              <p:spPr bwMode="auto">
                <a:xfrm>
                  <a:off x="-1574362" y="-1498600"/>
                  <a:ext cx="535215" cy="14986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F003C874-6D67-4E0C-B3B8-B7412C658E58}"/>
                    </a:ext>
                  </a:extLst>
                </p:cNvPr>
                <p:cNvSpPr/>
                <p:nvPr/>
              </p:nvSpPr>
              <p:spPr bwMode="auto">
                <a:xfrm>
                  <a:off x="-714156" y="-1390650"/>
                  <a:ext cx="535215" cy="13906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DF0FC263-4A6C-4FD1-A547-F288ABEF8F34}"/>
                    </a:ext>
                  </a:extLst>
                </p:cNvPr>
                <p:cNvSpPr/>
                <p:nvPr/>
              </p:nvSpPr>
              <p:spPr bwMode="auto">
                <a:xfrm>
                  <a:off x="170239" y="-1193800"/>
                  <a:ext cx="535215" cy="11938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523700FA-377C-4586-A471-A5CEF3313666}"/>
                    </a:ext>
                  </a:extLst>
                </p:cNvPr>
                <p:cNvSpPr/>
                <p:nvPr/>
              </p:nvSpPr>
              <p:spPr bwMode="auto">
                <a:xfrm>
                  <a:off x="2833289" y="-1854743"/>
                  <a:ext cx="535215" cy="17922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6AC27E1A-9DEF-4904-A616-D1E333398E3E}"/>
                    </a:ext>
                  </a:extLst>
                </p:cNvPr>
                <p:cNvSpPr/>
                <p:nvPr/>
              </p:nvSpPr>
              <p:spPr bwMode="auto">
                <a:xfrm>
                  <a:off x="1064969" y="-831850"/>
                  <a:ext cx="535215" cy="83185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A24128E5-24AE-49BB-A78A-61BA8374C5C4}"/>
                    </a:ext>
                  </a:extLst>
                </p:cNvPr>
                <p:cNvSpPr/>
                <p:nvPr/>
              </p:nvSpPr>
              <p:spPr bwMode="auto">
                <a:xfrm>
                  <a:off x="1949364" y="-622300"/>
                  <a:ext cx="535215" cy="622300"/>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E3502915-AF70-4A94-917A-95429E13CE5A}"/>
                    </a:ext>
                  </a:extLst>
                </p:cNvPr>
                <p:cNvSpPr/>
                <p:nvPr/>
              </p:nvSpPr>
              <p:spPr bwMode="auto">
                <a:xfrm>
                  <a:off x="2833289" y="-434338"/>
                  <a:ext cx="535215" cy="434338"/>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4E9BE1C8-4554-4586-B6F1-60AB0292DB31}"/>
                    </a:ext>
                  </a:extLst>
                </p:cNvPr>
                <p:cNvSpPr/>
                <p:nvPr/>
              </p:nvSpPr>
              <p:spPr bwMode="auto">
                <a:xfrm>
                  <a:off x="3710240" y="-476999"/>
                  <a:ext cx="535215" cy="476999"/>
                </a:xfrm>
                <a:prstGeom prst="rect">
                  <a:avLst/>
                </a:prstGeom>
                <a:solidFill>
                  <a:srgbClr val="5A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552E5BEA-6440-4251-86EF-08CEB29F23B2}"/>
                    </a:ext>
                  </a:extLst>
                </p:cNvPr>
                <p:cNvSpPr/>
                <p:nvPr/>
              </p:nvSpPr>
              <p:spPr bwMode="auto">
                <a:xfrm>
                  <a:off x="-2260600" y="-89935"/>
                  <a:ext cx="7136246" cy="899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ound Single Corner Rectangle 796">
                <a:extLst>
                  <a:ext uri="{FF2B5EF4-FFF2-40B4-BE49-F238E27FC236}">
                    <a16:creationId xmlns:a16="http://schemas.microsoft.com/office/drawing/2014/main" id="{115B90BE-CF47-460D-94B7-70C913E3AE72}"/>
                  </a:ext>
                </a:extLst>
              </p:cNvPr>
              <p:cNvSpPr/>
              <p:nvPr/>
            </p:nvSpPr>
            <p:spPr bwMode="auto">
              <a:xfrm flipH="1">
                <a:off x="10173648" y="3073293"/>
                <a:ext cx="736787" cy="406066"/>
              </a:xfrm>
              <a:prstGeom prst="round1Rect">
                <a:avLst>
                  <a:gd name="adj" fmla="val 5061"/>
                </a:avLst>
              </a:prstGeom>
              <a:solidFill>
                <a:srgbClr val="AFE5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a:extLst>
                  <a:ext uri="{FF2B5EF4-FFF2-40B4-BE49-F238E27FC236}">
                    <a16:creationId xmlns:a16="http://schemas.microsoft.com/office/drawing/2014/main" id="{964ACA17-F2E3-4AAA-B14F-F692599A59C2}"/>
                  </a:ext>
                </a:extLst>
              </p:cNvPr>
              <p:cNvGrpSpPr/>
              <p:nvPr/>
            </p:nvGrpSpPr>
            <p:grpSpPr>
              <a:xfrm>
                <a:off x="10245292" y="3124575"/>
                <a:ext cx="549720" cy="311607"/>
                <a:chOff x="-2306944" y="-4514537"/>
                <a:chExt cx="3103562" cy="1807544"/>
              </a:xfrm>
            </p:grpSpPr>
            <p:sp>
              <p:nvSpPr>
                <p:cNvPr id="117" name="Rectangle 116">
                  <a:extLst>
                    <a:ext uri="{FF2B5EF4-FFF2-40B4-BE49-F238E27FC236}">
                      <a16:creationId xmlns:a16="http://schemas.microsoft.com/office/drawing/2014/main" id="{45BCC1B1-B152-41A2-B937-4AC3164D9897}"/>
                    </a:ext>
                  </a:extLst>
                </p:cNvPr>
                <p:cNvSpPr/>
                <p:nvPr/>
              </p:nvSpPr>
              <p:spPr bwMode="auto">
                <a:xfrm rot="7607389">
                  <a:off x="-2126709" y="-3420315"/>
                  <a:ext cx="82296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576E6198-D317-4007-9ECE-BD93DDF24361}"/>
                    </a:ext>
                  </a:extLst>
                </p:cNvPr>
                <p:cNvGrpSpPr/>
                <p:nvPr/>
              </p:nvGrpSpPr>
              <p:grpSpPr>
                <a:xfrm>
                  <a:off x="-1734540" y="-3948849"/>
                  <a:ext cx="522022" cy="522022"/>
                  <a:chOff x="-2295617" y="-3234179"/>
                  <a:chExt cx="522022" cy="522022"/>
                </a:xfrm>
              </p:grpSpPr>
              <p:sp>
                <p:nvSpPr>
                  <p:cNvPr id="134" name="Oval 133">
                    <a:extLst>
                      <a:ext uri="{FF2B5EF4-FFF2-40B4-BE49-F238E27FC236}">
                        <a16:creationId xmlns:a16="http://schemas.microsoft.com/office/drawing/2014/main" id="{E034A770-0442-4081-82CD-74F179D1DFA2}"/>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a:extLst>
                      <a:ext uri="{FF2B5EF4-FFF2-40B4-BE49-F238E27FC236}">
                        <a16:creationId xmlns:a16="http://schemas.microsoft.com/office/drawing/2014/main" id="{9FDE4DF4-2C8D-4650-8111-4CDD84280BB8}"/>
                      </a:ext>
                    </a:extLst>
                  </p:cNvPr>
                  <p:cNvSpPr/>
                  <p:nvPr/>
                </p:nvSpPr>
                <p:spPr bwMode="auto">
                  <a:xfrm>
                    <a:off x="-2170216" y="-3108778"/>
                    <a:ext cx="271220" cy="2712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a:extLst>
                    <a:ext uri="{FF2B5EF4-FFF2-40B4-BE49-F238E27FC236}">
                      <a16:creationId xmlns:a16="http://schemas.microsoft.com/office/drawing/2014/main" id="{4FFD3C56-6394-461D-AFE9-4BA3E9A9AA81}"/>
                    </a:ext>
                  </a:extLst>
                </p:cNvPr>
                <p:cNvSpPr/>
                <p:nvPr/>
              </p:nvSpPr>
              <p:spPr bwMode="auto">
                <a:xfrm rot="7275383">
                  <a:off x="-1222158" y="-3724309"/>
                  <a:ext cx="118872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014A79FB-F01B-4586-B7EF-2F8D1964E56F}"/>
                    </a:ext>
                  </a:extLst>
                </p:cNvPr>
                <p:cNvSpPr/>
                <p:nvPr/>
              </p:nvSpPr>
              <p:spPr bwMode="auto">
                <a:xfrm rot="3363411">
                  <a:off x="-590597" y="-3622579"/>
                  <a:ext cx="1463040" cy="61233"/>
                </a:xfrm>
                <a:prstGeom prst="rect">
                  <a:avLst/>
                </a:prstGeom>
                <a:solidFill>
                  <a:srgbClr val="7EB900"/>
                </a:solidFill>
                <a:ln>
                  <a:solidFill>
                    <a:srgbClr val="5A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8CC7388C-6B05-4F3C-8C4D-609E4B5098B5}"/>
                    </a:ext>
                  </a:extLst>
                </p:cNvPr>
                <p:cNvGrpSpPr/>
                <p:nvPr/>
              </p:nvGrpSpPr>
              <p:grpSpPr>
                <a:xfrm>
                  <a:off x="-2306944" y="-3280741"/>
                  <a:ext cx="522022" cy="522022"/>
                  <a:chOff x="-2295617" y="-3234179"/>
                  <a:chExt cx="522022" cy="522022"/>
                </a:xfrm>
              </p:grpSpPr>
              <p:sp>
                <p:nvSpPr>
                  <p:cNvPr id="132" name="Oval 131">
                    <a:extLst>
                      <a:ext uri="{FF2B5EF4-FFF2-40B4-BE49-F238E27FC236}">
                        <a16:creationId xmlns:a16="http://schemas.microsoft.com/office/drawing/2014/main" id="{923BE5E8-5196-49D9-BAE6-A208302A4074}"/>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CC7173B6-375A-47D6-8D23-F12B6153B303}"/>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0B8C6F41-A415-4EC8-91DB-D75066965D45}"/>
                    </a:ext>
                  </a:extLst>
                </p:cNvPr>
                <p:cNvGrpSpPr/>
                <p:nvPr/>
              </p:nvGrpSpPr>
              <p:grpSpPr>
                <a:xfrm>
                  <a:off x="-1149818" y="-3552228"/>
                  <a:ext cx="522022" cy="522022"/>
                  <a:chOff x="-2295617" y="-3234179"/>
                  <a:chExt cx="522022" cy="522022"/>
                </a:xfrm>
              </p:grpSpPr>
              <p:sp>
                <p:nvSpPr>
                  <p:cNvPr id="130" name="Oval 129">
                    <a:extLst>
                      <a:ext uri="{FF2B5EF4-FFF2-40B4-BE49-F238E27FC236}">
                        <a16:creationId xmlns:a16="http://schemas.microsoft.com/office/drawing/2014/main" id="{847B19BC-45EC-4EA8-938D-895D7B35A9A9}"/>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362093D8-0E95-44EA-BDAA-91739B80B655}"/>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72C01957-EE03-423E-BD95-1FA75DEDFA1B}"/>
                    </a:ext>
                  </a:extLst>
                </p:cNvPr>
                <p:cNvGrpSpPr/>
                <p:nvPr/>
              </p:nvGrpSpPr>
              <p:grpSpPr>
                <a:xfrm>
                  <a:off x="-564028" y="-4514537"/>
                  <a:ext cx="522022" cy="522022"/>
                  <a:chOff x="-2295617" y="-3234179"/>
                  <a:chExt cx="522022" cy="522022"/>
                </a:xfrm>
              </p:grpSpPr>
              <p:sp>
                <p:nvSpPr>
                  <p:cNvPr id="128" name="Oval 127">
                    <a:extLst>
                      <a:ext uri="{FF2B5EF4-FFF2-40B4-BE49-F238E27FC236}">
                        <a16:creationId xmlns:a16="http://schemas.microsoft.com/office/drawing/2014/main" id="{4105E069-1B44-449B-AEC2-D626DD68D676}"/>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24B4F906-0ABE-4798-B1AC-9BAAF0E4F942}"/>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4E462EEC-C453-4392-AC7C-FAAD124134BA}"/>
                    </a:ext>
                  </a:extLst>
                </p:cNvPr>
                <p:cNvGrpSpPr/>
                <p:nvPr/>
              </p:nvGrpSpPr>
              <p:grpSpPr>
                <a:xfrm>
                  <a:off x="274596" y="-3229015"/>
                  <a:ext cx="522022" cy="522022"/>
                  <a:chOff x="-2295617" y="-3234179"/>
                  <a:chExt cx="522022" cy="522022"/>
                </a:xfrm>
              </p:grpSpPr>
              <p:sp>
                <p:nvSpPr>
                  <p:cNvPr id="126" name="Oval 125">
                    <a:extLst>
                      <a:ext uri="{FF2B5EF4-FFF2-40B4-BE49-F238E27FC236}">
                        <a16:creationId xmlns:a16="http://schemas.microsoft.com/office/drawing/2014/main" id="{25D74D98-3ACB-4C9D-8CB9-5071F7DFD96B}"/>
                      </a:ext>
                    </a:extLst>
                  </p:cNvPr>
                  <p:cNvSpPr/>
                  <p:nvPr/>
                </p:nvSpPr>
                <p:spPr bwMode="auto">
                  <a:xfrm>
                    <a:off x="-2295617" y="-3234179"/>
                    <a:ext cx="522022" cy="522022"/>
                  </a:xfrm>
                  <a:prstGeom prst="ellipse">
                    <a:avLst/>
                  </a:prstGeom>
                  <a:solidFill>
                    <a:schemeClr val="bg1">
                      <a:lumMod val="9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id="{F1D7CF11-F5AF-4013-A85F-C2A1CA67A121}"/>
                      </a:ext>
                    </a:extLst>
                  </p:cNvPr>
                  <p:cNvSpPr/>
                  <p:nvPr/>
                </p:nvSpPr>
                <p:spPr bwMode="auto">
                  <a:xfrm>
                    <a:off x="-2170216" y="-3108778"/>
                    <a:ext cx="271220" cy="271220"/>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54CCD40C-6A08-40B3-953A-B1196A9F773D}"/>
                    </a:ext>
                  </a:extLst>
                </p:cNvPr>
                <p:cNvSpPr/>
                <p:nvPr/>
              </p:nvSpPr>
              <p:spPr bwMode="auto">
                <a:xfrm rot="2257840">
                  <a:off x="-1579614" y="-3506503"/>
                  <a:ext cx="822960" cy="61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Round Single Corner Rectangle 798">
                <a:extLst>
                  <a:ext uri="{FF2B5EF4-FFF2-40B4-BE49-F238E27FC236}">
                    <a16:creationId xmlns:a16="http://schemas.microsoft.com/office/drawing/2014/main" id="{EFA1969D-805D-4E4C-A78B-D9B13B6DCBFB}"/>
                  </a:ext>
                </a:extLst>
              </p:cNvPr>
              <p:cNvSpPr/>
              <p:nvPr/>
            </p:nvSpPr>
            <p:spPr bwMode="auto">
              <a:xfrm>
                <a:off x="10883518" y="3073293"/>
                <a:ext cx="736787" cy="406066"/>
              </a:xfrm>
              <a:prstGeom prst="round1Rect">
                <a:avLst>
                  <a:gd name="adj" fmla="val 5061"/>
                </a:avLst>
              </a:prstGeom>
              <a:solidFill>
                <a:srgbClr val="6BC6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1469488-6B94-49D2-8848-F43703A55A36}"/>
                  </a:ext>
                </a:extLst>
              </p:cNvPr>
              <p:cNvGrpSpPr/>
              <p:nvPr/>
            </p:nvGrpSpPr>
            <p:grpSpPr>
              <a:xfrm>
                <a:off x="11004109" y="3155891"/>
                <a:ext cx="527713" cy="249755"/>
                <a:chOff x="-161511" y="-2348664"/>
                <a:chExt cx="2979313" cy="1448760"/>
              </a:xfrm>
            </p:grpSpPr>
            <p:sp>
              <p:nvSpPr>
                <p:cNvPr id="107" name="Rectangle 106">
                  <a:extLst>
                    <a:ext uri="{FF2B5EF4-FFF2-40B4-BE49-F238E27FC236}">
                      <a16:creationId xmlns:a16="http://schemas.microsoft.com/office/drawing/2014/main" id="{6A70B2B3-C40A-435A-AA4B-156AE589B5C5}"/>
                    </a:ext>
                  </a:extLst>
                </p:cNvPr>
                <p:cNvSpPr/>
                <p:nvPr/>
              </p:nvSpPr>
              <p:spPr bwMode="auto">
                <a:xfrm>
                  <a:off x="-161511" y="-2348664"/>
                  <a:ext cx="107110" cy="14487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C9426C1-1431-4312-9438-8281953E0394}"/>
                    </a:ext>
                  </a:extLst>
                </p:cNvPr>
                <p:cNvSpPr/>
                <p:nvPr/>
              </p:nvSpPr>
              <p:spPr bwMode="auto">
                <a:xfrm>
                  <a:off x="377332" y="-2223972"/>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056E53E4-D60B-4C15-9B80-44C72D2BFD8E}"/>
                    </a:ext>
                  </a:extLst>
                </p:cNvPr>
                <p:cNvSpPr/>
                <p:nvPr/>
              </p:nvSpPr>
              <p:spPr bwMode="auto">
                <a:xfrm>
                  <a:off x="-54401" y="-2120011"/>
                  <a:ext cx="511603"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02C847C4-C3B9-4A6F-994C-903782423829}"/>
                    </a:ext>
                  </a:extLst>
                </p:cNvPr>
                <p:cNvSpPr/>
                <p:nvPr/>
              </p:nvSpPr>
              <p:spPr bwMode="auto">
                <a:xfrm>
                  <a:off x="531802" y="-2107966"/>
                  <a:ext cx="228600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C5883DEC-B432-4FB5-8B15-2B1379508C0F}"/>
                    </a:ext>
                  </a:extLst>
                </p:cNvPr>
                <p:cNvSpPr/>
                <p:nvPr/>
              </p:nvSpPr>
              <p:spPr bwMode="auto">
                <a:xfrm>
                  <a:off x="1202549" y="-1735369"/>
                  <a:ext cx="1615253"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440AD491-1457-4EC7-A540-0C1B3C90A8DA}"/>
                    </a:ext>
                  </a:extLst>
                </p:cNvPr>
                <p:cNvSpPr/>
                <p:nvPr/>
              </p:nvSpPr>
              <p:spPr bwMode="auto">
                <a:xfrm>
                  <a:off x="1171882" y="-1326710"/>
                  <a:ext cx="1645920" cy="700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502C7BE9-83CA-4F3A-ADD2-13331D52FB6E}"/>
                    </a:ext>
                  </a:extLst>
                </p:cNvPr>
                <p:cNvSpPr/>
                <p:nvPr/>
              </p:nvSpPr>
              <p:spPr bwMode="auto">
                <a:xfrm>
                  <a:off x="1517968" y="-1829244"/>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8F56C747-D242-4BA0-899A-C00487F7D0B8}"/>
                    </a:ext>
                  </a:extLst>
                </p:cNvPr>
                <p:cNvSpPr/>
                <p:nvPr/>
              </p:nvSpPr>
              <p:spPr bwMode="auto">
                <a:xfrm>
                  <a:off x="1130910" y="-1420589"/>
                  <a:ext cx="155200" cy="3378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59E8C364-9CC0-4D7B-B627-327E47EE0874}"/>
                    </a:ext>
                  </a:extLst>
                </p:cNvPr>
                <p:cNvSpPr/>
                <p:nvPr/>
              </p:nvSpPr>
              <p:spPr bwMode="auto">
                <a:xfrm>
                  <a:off x="-54406" y="-1725283"/>
                  <a:ext cx="1615254"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ECE0B05C-1B87-463C-8EF2-CC21709F9FFA}"/>
                    </a:ext>
                  </a:extLst>
                </p:cNvPr>
                <p:cNvSpPr/>
                <p:nvPr/>
              </p:nvSpPr>
              <p:spPr bwMode="auto">
                <a:xfrm>
                  <a:off x="-54406" y="-1316622"/>
                  <a:ext cx="1229189" cy="1298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5" name="Freeform 800">
                <a:extLst>
                  <a:ext uri="{FF2B5EF4-FFF2-40B4-BE49-F238E27FC236}">
                    <a16:creationId xmlns:a16="http://schemas.microsoft.com/office/drawing/2014/main" id="{69A4DAB9-8349-4267-B439-7037C835E490}"/>
                  </a:ext>
                </a:extLst>
              </p:cNvPr>
              <p:cNvSpPr/>
              <p:nvPr/>
            </p:nvSpPr>
            <p:spPr bwMode="auto">
              <a:xfrm>
                <a:off x="10650474" y="2988685"/>
                <a:ext cx="1013170" cy="990884"/>
              </a:xfrm>
              <a:custGeom>
                <a:avLst/>
                <a:gdLst>
                  <a:gd name="connsiteX0" fmla="*/ 5876818 w 5969286"/>
                  <a:gd name="connsiteY0" fmla="*/ 5876818 h 5876818"/>
                  <a:gd name="connsiteX1" fmla="*/ 0 w 5969286"/>
                  <a:gd name="connsiteY1" fmla="*/ 0 h 5876818"/>
                  <a:gd name="connsiteX2" fmla="*/ 1839075 w 5969286"/>
                  <a:gd name="connsiteY2" fmla="*/ 0 h 5876818"/>
                  <a:gd name="connsiteX3" fmla="*/ 5969286 w 5969286"/>
                  <a:gd name="connsiteY3" fmla="*/ 4212404 h 5876818"/>
                  <a:gd name="connsiteX4" fmla="*/ 5876818 w 5969286"/>
                  <a:gd name="connsiteY4" fmla="*/ 5876818 h 5876818"/>
                  <a:gd name="connsiteX0" fmla="*/ 5804898 w 5969286"/>
                  <a:gd name="connsiteY0" fmla="*/ 5907641 h 5907641"/>
                  <a:gd name="connsiteX1" fmla="*/ 0 w 5969286"/>
                  <a:gd name="connsiteY1" fmla="*/ 0 h 5907641"/>
                  <a:gd name="connsiteX2" fmla="*/ 1839075 w 5969286"/>
                  <a:gd name="connsiteY2" fmla="*/ 0 h 5907641"/>
                  <a:gd name="connsiteX3" fmla="*/ 5969286 w 5969286"/>
                  <a:gd name="connsiteY3" fmla="*/ 4212404 h 5907641"/>
                  <a:gd name="connsiteX4" fmla="*/ 5804898 w 5969286"/>
                  <a:gd name="connsiteY4" fmla="*/ 5907641 h 5907641"/>
                  <a:gd name="connsiteX0" fmla="*/ 5804898 w 5804898"/>
                  <a:gd name="connsiteY0" fmla="*/ 5907641 h 5907641"/>
                  <a:gd name="connsiteX1" fmla="*/ 0 w 5804898"/>
                  <a:gd name="connsiteY1" fmla="*/ 0 h 5907641"/>
                  <a:gd name="connsiteX2" fmla="*/ 1839075 w 5804898"/>
                  <a:gd name="connsiteY2" fmla="*/ 0 h 5907641"/>
                  <a:gd name="connsiteX3" fmla="*/ 5767673 w 5804898"/>
                  <a:gd name="connsiteY3" fmla="*/ 4036191 h 5907641"/>
                  <a:gd name="connsiteX4" fmla="*/ 5804898 w 5804898"/>
                  <a:gd name="connsiteY4" fmla="*/ 5907641 h 5907641"/>
                  <a:gd name="connsiteX0" fmla="*/ 5769973 w 5769973"/>
                  <a:gd name="connsiteY0" fmla="*/ 5823504 h 5823504"/>
                  <a:gd name="connsiteX1" fmla="*/ 0 w 5769973"/>
                  <a:gd name="connsiteY1" fmla="*/ 0 h 5823504"/>
                  <a:gd name="connsiteX2" fmla="*/ 1839075 w 5769973"/>
                  <a:gd name="connsiteY2" fmla="*/ 0 h 5823504"/>
                  <a:gd name="connsiteX3" fmla="*/ 5767673 w 5769973"/>
                  <a:gd name="connsiteY3" fmla="*/ 4036191 h 5823504"/>
                  <a:gd name="connsiteX4" fmla="*/ 5769973 w 5769973"/>
                  <a:gd name="connsiteY4" fmla="*/ 5823504 h 5823504"/>
                  <a:gd name="connsiteX0" fmla="*/ 5769973 w 5769973"/>
                  <a:gd name="connsiteY0" fmla="*/ 5823504 h 5823504"/>
                  <a:gd name="connsiteX1" fmla="*/ 0 w 5769973"/>
                  <a:gd name="connsiteY1" fmla="*/ 0 h 5823504"/>
                  <a:gd name="connsiteX2" fmla="*/ 1908299 w 5769973"/>
                  <a:gd name="connsiteY2" fmla="*/ 77273 h 5823504"/>
                  <a:gd name="connsiteX3" fmla="*/ 5767673 w 5769973"/>
                  <a:gd name="connsiteY3" fmla="*/ 4036191 h 5823504"/>
                  <a:gd name="connsiteX4" fmla="*/ 5769973 w 5769973"/>
                  <a:gd name="connsiteY4" fmla="*/ 5823504 h 5823504"/>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 name="connsiteX0" fmla="*/ 5720068 w 5720068"/>
                  <a:gd name="connsiteY0" fmla="*/ 5747841 h 5747841"/>
                  <a:gd name="connsiteX1" fmla="*/ 0 w 5720068"/>
                  <a:gd name="connsiteY1" fmla="*/ 0 h 5747841"/>
                  <a:gd name="connsiteX2" fmla="*/ 1858394 w 5720068"/>
                  <a:gd name="connsiteY2" fmla="*/ 1610 h 5747841"/>
                  <a:gd name="connsiteX3" fmla="*/ 5717768 w 5720068"/>
                  <a:gd name="connsiteY3" fmla="*/ 3960528 h 5747841"/>
                  <a:gd name="connsiteX4" fmla="*/ 5720068 w 5720068"/>
                  <a:gd name="connsiteY4" fmla="*/ 5747841 h 5747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0068" h="5747841">
                    <a:moveTo>
                      <a:pt x="5720068" y="5747841"/>
                    </a:moveTo>
                    <a:lnTo>
                      <a:pt x="0" y="0"/>
                    </a:lnTo>
                    <a:lnTo>
                      <a:pt x="1858394" y="1610"/>
                    </a:lnTo>
                    <a:lnTo>
                      <a:pt x="5717768" y="3960528"/>
                    </a:lnTo>
                    <a:cubicBezTo>
                      <a:pt x="5718535" y="4556299"/>
                      <a:pt x="5719301" y="5152070"/>
                      <a:pt x="5720068" y="5747841"/>
                    </a:cubicBez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801">
                <a:extLst>
                  <a:ext uri="{FF2B5EF4-FFF2-40B4-BE49-F238E27FC236}">
                    <a16:creationId xmlns:a16="http://schemas.microsoft.com/office/drawing/2014/main" id="{92385BA7-E54C-48BD-944D-F8EA987AA9B8}"/>
                  </a:ext>
                </a:extLst>
              </p:cNvPr>
              <p:cNvSpPr/>
              <p:nvPr/>
            </p:nvSpPr>
            <p:spPr bwMode="auto">
              <a:xfrm>
                <a:off x="11084825" y="3012583"/>
                <a:ext cx="587165" cy="586880"/>
              </a:xfrm>
              <a:custGeom>
                <a:avLst/>
                <a:gdLst>
                  <a:gd name="connsiteX0" fmla="*/ 0 w 3493213"/>
                  <a:gd name="connsiteY0" fmla="*/ 30823 h 3616504"/>
                  <a:gd name="connsiteX1" fmla="*/ 3493213 w 3493213"/>
                  <a:gd name="connsiteY1" fmla="*/ 3616504 h 3616504"/>
                  <a:gd name="connsiteX2" fmla="*/ 3493213 w 3493213"/>
                  <a:gd name="connsiteY2" fmla="*/ 2825393 h 3616504"/>
                  <a:gd name="connsiteX3" fmla="*/ 667820 w 3493213"/>
                  <a:gd name="connsiteY3" fmla="*/ 0 h 3616504"/>
                  <a:gd name="connsiteX4" fmla="*/ 0 w 3493213"/>
                  <a:gd name="connsiteY4" fmla="*/ 30823 h 3616504"/>
                  <a:gd name="connsiteX0" fmla="*/ 0 w 3493213"/>
                  <a:gd name="connsiteY0" fmla="*/ 30823 h 3616504"/>
                  <a:gd name="connsiteX1" fmla="*/ 3493213 w 3493213"/>
                  <a:gd name="connsiteY1" fmla="*/ 3616504 h 3616504"/>
                  <a:gd name="connsiteX2" fmla="*/ 3345575 w 3493213"/>
                  <a:gd name="connsiteY2" fmla="*/ 2820631 h 3616504"/>
                  <a:gd name="connsiteX3" fmla="*/ 667820 w 3493213"/>
                  <a:gd name="connsiteY3" fmla="*/ 0 h 3616504"/>
                  <a:gd name="connsiteX4" fmla="*/ 0 w 3493213"/>
                  <a:gd name="connsiteY4" fmla="*/ 30823 h 3616504"/>
                  <a:gd name="connsiteX0" fmla="*/ 0 w 3345575"/>
                  <a:gd name="connsiteY0" fmla="*/ 30823 h 3462516"/>
                  <a:gd name="connsiteX1" fmla="*/ 3345575 w 3345575"/>
                  <a:gd name="connsiteY1" fmla="*/ 3462516 h 3462516"/>
                  <a:gd name="connsiteX2" fmla="*/ 3345575 w 3345575"/>
                  <a:gd name="connsiteY2" fmla="*/ 2820631 h 3462516"/>
                  <a:gd name="connsiteX3" fmla="*/ 667820 w 3345575"/>
                  <a:gd name="connsiteY3" fmla="*/ 0 h 3462516"/>
                  <a:gd name="connsiteX4" fmla="*/ 0 w 3345575"/>
                  <a:gd name="connsiteY4" fmla="*/ 30823 h 3462516"/>
                  <a:gd name="connsiteX0" fmla="*/ 0 w 3347162"/>
                  <a:gd name="connsiteY0" fmla="*/ 30823 h 3462516"/>
                  <a:gd name="connsiteX1" fmla="*/ 3345575 w 3347162"/>
                  <a:gd name="connsiteY1" fmla="*/ 3462516 h 3462516"/>
                  <a:gd name="connsiteX2" fmla="*/ 3347162 w 3347162"/>
                  <a:gd name="connsiteY2" fmla="*/ 2823806 h 3462516"/>
                  <a:gd name="connsiteX3" fmla="*/ 667820 w 3347162"/>
                  <a:gd name="connsiteY3" fmla="*/ 0 h 3462516"/>
                  <a:gd name="connsiteX4" fmla="*/ 0 w 3347162"/>
                  <a:gd name="connsiteY4" fmla="*/ 30823 h 3462516"/>
                  <a:gd name="connsiteX0" fmla="*/ 0 w 3308525"/>
                  <a:gd name="connsiteY0" fmla="*/ 64630 h 3462516"/>
                  <a:gd name="connsiteX1" fmla="*/ 3306938 w 3308525"/>
                  <a:gd name="connsiteY1" fmla="*/ 3462516 h 3462516"/>
                  <a:gd name="connsiteX2" fmla="*/ 3308525 w 3308525"/>
                  <a:gd name="connsiteY2" fmla="*/ 2823806 h 3462516"/>
                  <a:gd name="connsiteX3" fmla="*/ 629183 w 3308525"/>
                  <a:gd name="connsiteY3" fmla="*/ 0 h 3462516"/>
                  <a:gd name="connsiteX4" fmla="*/ 0 w 3308525"/>
                  <a:gd name="connsiteY4" fmla="*/ 64630 h 3462516"/>
                  <a:gd name="connsiteX0" fmla="*/ 0 w 3308525"/>
                  <a:gd name="connsiteY0" fmla="*/ 5065 h 3402951"/>
                  <a:gd name="connsiteX1" fmla="*/ 3306938 w 3308525"/>
                  <a:gd name="connsiteY1" fmla="*/ 3402951 h 3402951"/>
                  <a:gd name="connsiteX2" fmla="*/ 3308525 w 3308525"/>
                  <a:gd name="connsiteY2" fmla="*/ 2764241 h 3402951"/>
                  <a:gd name="connsiteX3" fmla="*/ 672650 w 3308525"/>
                  <a:gd name="connsiteY3" fmla="*/ 0 h 3402951"/>
                  <a:gd name="connsiteX4" fmla="*/ 0 w 3308525"/>
                  <a:gd name="connsiteY4" fmla="*/ 5065 h 3402951"/>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9155"/>
                  <a:gd name="connsiteX1" fmla="*/ 3313377 w 3314964"/>
                  <a:gd name="connsiteY1" fmla="*/ 3409155 h 3409155"/>
                  <a:gd name="connsiteX2" fmla="*/ 3314964 w 3314964"/>
                  <a:gd name="connsiteY2" fmla="*/ 2770445 h 3409155"/>
                  <a:gd name="connsiteX3" fmla="*/ 679089 w 3314964"/>
                  <a:gd name="connsiteY3" fmla="*/ 6204 h 3409155"/>
                  <a:gd name="connsiteX4" fmla="*/ 0 w 3314964"/>
                  <a:gd name="connsiteY4" fmla="*/ 0 h 3409155"/>
                  <a:gd name="connsiteX0" fmla="*/ 0 w 3314964"/>
                  <a:gd name="connsiteY0" fmla="*/ 0 h 3404325"/>
                  <a:gd name="connsiteX1" fmla="*/ 3313377 w 3314964"/>
                  <a:gd name="connsiteY1" fmla="*/ 3404325 h 3404325"/>
                  <a:gd name="connsiteX2" fmla="*/ 3314964 w 3314964"/>
                  <a:gd name="connsiteY2" fmla="*/ 2765615 h 3404325"/>
                  <a:gd name="connsiteX3" fmla="*/ 679089 w 3314964"/>
                  <a:gd name="connsiteY3" fmla="*/ 1374 h 3404325"/>
                  <a:gd name="connsiteX4" fmla="*/ 0 w 3314964"/>
                  <a:gd name="connsiteY4" fmla="*/ 0 h 340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964" h="3404325">
                    <a:moveTo>
                      <a:pt x="0" y="0"/>
                    </a:moveTo>
                    <a:lnTo>
                      <a:pt x="3313377" y="3404325"/>
                    </a:lnTo>
                    <a:lnTo>
                      <a:pt x="3314964" y="2765615"/>
                    </a:lnTo>
                    <a:lnTo>
                      <a:pt x="679089" y="1374"/>
                    </a:ln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992875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
        <p:nvSpPr>
          <p:cNvPr id="5" name="Text Placeholder 4">
            <a:extLst>
              <a:ext uri="{FF2B5EF4-FFF2-40B4-BE49-F238E27FC236}">
                <a16:creationId xmlns:a16="http://schemas.microsoft.com/office/drawing/2014/main" id="{28DAC751-5479-4D2E-BF71-B93CC0B1D4CB}"/>
              </a:ext>
            </a:extLst>
          </p:cNvPr>
          <p:cNvSpPr>
            <a:spLocks noGrp="1"/>
          </p:cNvSpPr>
          <p:nvPr>
            <p:ph type="body" sz="quarter" idx="10"/>
          </p:nvPr>
        </p:nvSpPr>
        <p:spPr>
          <a:xfrm>
            <a:off x="269875" y="3379789"/>
            <a:ext cx="11790363"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031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lgn="l" defTabSz="914016"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587682"/>
            <a:ext cx="11922123" cy="877163"/>
          </a:xfrm>
        </p:spPr>
        <p:txBody>
          <a:bodyPr/>
          <a:lstStyle>
            <a:lvl1pPr>
              <a:defRPr>
                <a:solidFill>
                  <a:schemeClr val="bg1"/>
                </a:solidFill>
              </a:defRPr>
            </a:lvl1pPr>
            <a:lvl2pPr>
              <a:defRPr lang="en-US" sz="2000" kern="1200" spc="20" dirty="0">
                <a:gradFill>
                  <a:gsLst>
                    <a:gs pos="18000">
                      <a:schemeClr val="bg1"/>
                    </a:gs>
                    <a:gs pos="37000">
                      <a:schemeClr val="bg1"/>
                    </a:gs>
                  </a:gsLst>
                  <a:lin ang="5400000" scaled="1"/>
                </a:gradFill>
                <a:latin typeface="+mn-lt"/>
                <a:ea typeface="+mn-ea"/>
                <a:cs typeface="Segoe UI Semilight" panose="020B0402040204020203" pitchFamily="34" charset="0"/>
              </a:defRPr>
            </a:lvl2pPr>
            <a:lvl3pPr>
              <a:defRPr sz="2000">
                <a:solidFill>
                  <a:schemeClr val="tx1"/>
                </a:solidFill>
              </a:defRPr>
            </a:lvl3pPr>
            <a:lvl4pPr>
              <a:defRPr sz="1600">
                <a:solidFill>
                  <a:schemeClr val="tx1"/>
                </a:solidFill>
              </a:defRPr>
            </a:lvl4pPr>
            <a:lvl5pPr>
              <a:defRPr sz="1600">
                <a:solidFill>
                  <a:schemeClr val="tx1"/>
                </a:solidFill>
              </a:defRPr>
            </a:lvl5pPr>
          </a:lstStyle>
          <a:p>
            <a:pPr marL="0" lvl="1" algn="l" defTabSz="914016" rtl="0" eaLnBrk="1" latinLnBrk="0" hangingPunct="1">
              <a:lnSpc>
                <a:spcPct val="90000"/>
              </a:lnSpc>
              <a:spcBef>
                <a:spcPts val="200"/>
              </a:spcBef>
              <a:spcAft>
                <a:spcPts val="600"/>
              </a:spcAft>
              <a:buSzPct val="90000"/>
            </a:pPr>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876"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34298"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398720"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1802087"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4866509"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4"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7930931"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994616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9202000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2" y="1428467"/>
            <a:ext cx="12191999" cy="544543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256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44720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786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2138455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5"/>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428040853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7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384" marR="0" lvl="0" indent="-6346"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025" marR="0" lvl="1" indent="-50781"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124" marR="0" lvl="2"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049" marR="0" lvl="3" indent="-63475"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148" marR="0" lvl="4"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636" marR="0" lvl="5" indent="-74881"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0659" marR="0" lvl="6"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7683" marR="0" lvl="7"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4707" marR="0" lvl="8"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384" marR="0" lvl="0" indent="-6346"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025" marR="0" lvl="1" indent="-50781"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124" marR="0" lvl="2"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049" marR="0" lvl="3" indent="-63475"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148" marR="0" lvl="4"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636" marR="0" lvl="5" indent="-74881"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0659" marR="0" lvl="6"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7683" marR="0" lvl="7"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4707" marR="0" lvl="8"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384" marR="0" lvl="0" indent="-6346"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025" marR="0" lvl="1" indent="-50781"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124" marR="0" lvl="2"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049" marR="0" lvl="3" indent="-63475"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148" marR="0" lvl="4" indent="-65062"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636" marR="0" lvl="5" indent="-74881"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0659" marR="0" lvl="6"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7683" marR="0" lvl="7"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4707" marR="0" lvl="8" indent="-114256"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9"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27396212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gradFill>
                  <a:gsLst>
                    <a:gs pos="0">
                      <a:schemeClr val="tx2"/>
                    </a:gs>
                    <a:gs pos="74000">
                      <a:schemeClr val="tx2"/>
                    </a:gs>
                  </a:gsLst>
                  <a:lin ang="5400000" scaled="1"/>
                </a:gradFill>
              </a:defRPr>
            </a:lvl1pPr>
          </a:lstStyle>
          <a:p>
            <a:r>
              <a:rPr lang="en-US" dirty="0"/>
              <a:t>Click to edit Master title style</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368100" y="3443778"/>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99782" y="3443778"/>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431462" y="3443778"/>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368100" y="5030771"/>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3399782" y="5030771"/>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5" y="3443778"/>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6431462" y="5030771"/>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3" name="Text Placeholder 4">
            <a:extLst>
              <a:ext uri="{FF2B5EF4-FFF2-40B4-BE49-F238E27FC236}">
                <a16:creationId xmlns:a16="http://schemas.microsoft.com/office/drawing/2014/main" id="{52597E88-151E-4156-B0D2-DE1926F7C1F4}"/>
              </a:ext>
            </a:extLst>
          </p:cNvPr>
          <p:cNvSpPr>
            <a:spLocks noGrp="1"/>
          </p:cNvSpPr>
          <p:nvPr>
            <p:ph type="body" sz="quarter" idx="19"/>
          </p:nvPr>
        </p:nvSpPr>
        <p:spPr>
          <a:xfrm>
            <a:off x="9463145" y="5030771"/>
            <a:ext cx="228600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2779560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027661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image" Target="../media/image5.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image" Target="../media/image5.emf"/><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9235542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6" r:id="rId32"/>
    <p:sldLayoutId id="2147483727" r:id="rId3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662460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59.sv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66.sv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svg"/><Relationship Id="rId9" Type="http://schemas.openxmlformats.org/officeDocument/2006/relationships/image" Target="../media/image77.sv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86.sv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5.svg"/><Relationship Id="rId9" Type="http://schemas.openxmlformats.org/officeDocument/2006/relationships/image" Target="../media/image77.sv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90.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59.sv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9.sv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7.png"/><Relationship Id="rId21" Type="http://schemas.openxmlformats.org/officeDocument/2006/relationships/image" Target="../media/image44.png"/><Relationship Id="rId34" Type="http://schemas.openxmlformats.org/officeDocument/2006/relationships/image" Target="../media/image5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png"/><Relationship Id="rId29" Type="http://schemas.microsoft.com/office/2007/relationships/hdphoto" Target="../media/hdphoto1.wdp"/><Relationship Id="rId1" Type="http://schemas.openxmlformats.org/officeDocument/2006/relationships/slideLayout" Target="../slideLayouts/slideLayout8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4.png"/><Relationship Id="rId5" Type="http://schemas.openxmlformats.org/officeDocument/2006/relationships/image" Target="../media/image25.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3.pn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2.png"/><Relationship Id="rId35"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4.png"/><Relationship Id="rId3" Type="http://schemas.openxmlformats.org/officeDocument/2006/relationships/image" Target="../media/image25.png"/><Relationship Id="rId21" Type="http://schemas.openxmlformats.org/officeDocument/2006/relationships/image" Target="../media/image38.png"/><Relationship Id="rId7" Type="http://schemas.openxmlformats.org/officeDocument/2006/relationships/image" Target="../media/image39.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3.png"/><Relationship Id="rId33"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7.png"/><Relationship Id="rId1" Type="http://schemas.openxmlformats.org/officeDocument/2006/relationships/slideLayout" Target="../slideLayouts/slideLayout82.xml"/><Relationship Id="rId6" Type="http://schemas.openxmlformats.org/officeDocument/2006/relationships/image" Target="../media/image52.png"/><Relationship Id="rId11" Type="http://schemas.openxmlformats.org/officeDocument/2006/relationships/image" Target="../media/image27.png"/><Relationship Id="rId24" Type="http://schemas.openxmlformats.org/officeDocument/2006/relationships/image" Target="../media/image42.png"/><Relationship Id="rId32" Type="http://schemas.openxmlformats.org/officeDocument/2006/relationships/image" Target="../media/image55.png"/><Relationship Id="rId5" Type="http://schemas.microsoft.com/office/2007/relationships/hdphoto" Target="../media/hdphoto1.wdp"/><Relationship Id="rId15" Type="http://schemas.openxmlformats.org/officeDocument/2006/relationships/image" Target="../media/image32.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57.png"/><Relationship Id="rId19" Type="http://schemas.openxmlformats.org/officeDocument/2006/relationships/image" Target="../media/image36.png"/><Relationship Id="rId31"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28.png"/><Relationship Id="rId14" Type="http://schemas.openxmlformats.org/officeDocument/2006/relationships/image" Target="../media/image31.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9.sv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875" y="2084388"/>
            <a:ext cx="7825466" cy="898525"/>
          </a:xfrm>
        </p:spPr>
        <p:txBody>
          <a:bodyPr/>
          <a:lstStyle/>
          <a:p>
            <a:r>
              <a:rPr lang="en-US" sz="5250" dirty="0"/>
              <a:t>Big data and visualization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t>What are the options for running SQL on Hadoop solutions in Azure?</a:t>
            </a:r>
          </a:p>
          <a:p>
            <a:endParaRPr lang="en-US" sz="3600">
              <a:solidFill>
                <a:schemeClr val="tx1"/>
              </a:solidFill>
            </a:endParaRPr>
          </a:p>
          <a:p>
            <a:r>
              <a:rPr lang="en-US" sz="3600"/>
              <a:t>Does Azure offer anything to speed up querying files in HDFS?</a:t>
            </a:r>
          </a:p>
          <a:p>
            <a:endParaRPr lang="en-US" sz="3600"/>
          </a:p>
          <a:p>
            <a:r>
              <a:rPr lang="en-US" sz="3600"/>
              <a:t>How can we identify, monitor, and protect PII data? </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4FA669C8-635A-407E-9223-1BB9ECDDC3FE}"/>
              </a:ext>
            </a:extLst>
          </p:cNvPr>
          <p:cNvPicPr>
            <a:picLocks noChangeAspect="1"/>
          </p:cNvPicPr>
          <p:nvPr/>
        </p:nvPicPr>
        <p:blipFill>
          <a:blip r:embed="rId3"/>
          <a:stretch>
            <a:fillRect/>
          </a:stretch>
        </p:blipFill>
        <p:spPr>
          <a:xfrm>
            <a:off x="9414451" y="3360148"/>
            <a:ext cx="2598643" cy="2598643"/>
          </a:xfrm>
          <a:prstGeom prst="rect">
            <a:avLst/>
          </a:prstGeom>
        </p:spPr>
      </p:pic>
      <p:pic>
        <p:nvPicPr>
          <p:cNvPr id="6" name="Graphic 5" descr="Help">
            <a:extLst>
              <a:ext uri="{FF2B5EF4-FFF2-40B4-BE49-F238E27FC236}">
                <a16:creationId xmlns:a16="http://schemas.microsoft.com/office/drawing/2014/main" id="{E0B54296-717F-4C9D-B30C-5394DF0694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3652" y="1189176"/>
            <a:ext cx="1920240" cy="1920240"/>
          </a:xfrm>
          <a:prstGeom prst="rect">
            <a:avLst/>
          </a:prstGeom>
        </p:spPr>
      </p:pic>
    </p:spTree>
    <p:extLst>
      <p:ext uri="{BB962C8B-B14F-4D97-AF65-F5344CB8AC3E}">
        <p14:creationId xmlns:p14="http://schemas.microsoft.com/office/powerpoint/2010/main" val="17296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Is Azure Data Lake a good fit for our </a:t>
            </a:r>
            <a:r>
              <a:rPr lang="en-US" sz="3600" dirty="0" err="1"/>
              <a:t>PoC</a:t>
            </a:r>
            <a:r>
              <a:rPr lang="en-US" sz="3600" dirty="0"/>
              <a:t>?</a:t>
            </a:r>
          </a:p>
          <a:p>
            <a:endParaRPr lang="en-US" sz="3600" dirty="0"/>
          </a:p>
          <a:p>
            <a:r>
              <a:rPr lang="en-US" sz="3600" dirty="0"/>
              <a:t>Can access to our SQL DW be limited using Azure Active Directory?</a:t>
            </a:r>
          </a:p>
          <a:p>
            <a:endParaRPr lang="en-US" sz="3600" dirty="0"/>
          </a:p>
          <a:p>
            <a:r>
              <a:rPr lang="en-US" sz="3600" dirty="0"/>
              <a:t>What data visualization tools are available on Azure? Can access to these be managed with Active Directory? </a:t>
            </a:r>
          </a:p>
          <a:p>
            <a:endParaRPr lang="en-US" sz="3600" dirty="0"/>
          </a:p>
          <a:p>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12" name="Oval 11">
            <a:extLst>
              <a:ext uri="{FF2B5EF4-FFF2-40B4-BE49-F238E27FC236}">
                <a16:creationId xmlns:a16="http://schemas.microsoft.com/office/drawing/2014/main" id="{908EC09F-E0C9-4D27-9787-CAA5DF5E5954}"/>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generated with very high confidence">
            <a:extLst>
              <a:ext uri="{FF2B5EF4-FFF2-40B4-BE49-F238E27FC236}">
                <a16:creationId xmlns:a16="http://schemas.microsoft.com/office/drawing/2014/main" id="{32DDFC9D-1FCE-4227-AC9E-F9B58AC433E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0" name="Picture 9" descr="A close up of a sign&#10;&#10;Description generated with very high confidence">
            <a:extLst>
              <a:ext uri="{FF2B5EF4-FFF2-40B4-BE49-F238E27FC236}">
                <a16:creationId xmlns:a16="http://schemas.microsoft.com/office/drawing/2014/main" id="{ABF6B4B3-4ED5-4349-98D9-3550CEF1E41E}"/>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6" name="Picture 5" descr="A close up of a logo&#10;&#10;Description generated with high confidence">
            <a:extLst>
              <a:ext uri="{FF2B5EF4-FFF2-40B4-BE49-F238E27FC236}">
                <a16:creationId xmlns:a16="http://schemas.microsoft.com/office/drawing/2014/main" id="{B46048EA-47DC-4BCC-8EAB-C1B0884DFF86}"/>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pic>
        <p:nvPicPr>
          <p:cNvPr id="5" name="Picture 4">
            <a:extLst>
              <a:ext uri="{FF2B5EF4-FFF2-40B4-BE49-F238E27FC236}">
                <a16:creationId xmlns:a16="http://schemas.microsoft.com/office/drawing/2014/main" id="{AD6E2D53-4A97-453B-8149-072441C0BBD3}"/>
              </a:ext>
            </a:extLst>
          </p:cNvPr>
          <p:cNvPicPr>
            <a:picLocks noChangeAspect="1"/>
          </p:cNvPicPr>
          <p:nvPr/>
        </p:nvPicPr>
        <p:blipFill>
          <a:blip r:embed="rId7"/>
          <a:stretch>
            <a:fillRect/>
          </a:stretch>
        </p:blipFill>
        <p:spPr>
          <a:xfrm>
            <a:off x="9908199" y="1091137"/>
            <a:ext cx="1737360" cy="1737360"/>
          </a:xfrm>
          <a:prstGeom prst="rect">
            <a:avLst/>
          </a:prstGeom>
        </p:spPr>
      </p:pic>
    </p:spTree>
    <p:extLst>
      <p:ext uri="{BB962C8B-B14F-4D97-AF65-F5344CB8AC3E}">
        <p14:creationId xmlns:p14="http://schemas.microsoft.com/office/powerpoint/2010/main" val="10252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Diagram of a common architecture for data analytics scenarios.">
            <a:extLst>
              <a:ext uri="{FF2B5EF4-FFF2-40B4-BE49-F238E27FC236}">
                <a16:creationId xmlns:a16="http://schemas.microsoft.com/office/drawing/2014/main" id="{6A988C7B-937D-4D37-AF20-EB1884D615D5}"/>
              </a:ext>
            </a:extLst>
          </p:cNvPr>
          <p:cNvPicPr/>
          <p:nvPr/>
        </p:nvPicPr>
        <p:blipFill>
          <a:blip r:embed="rId3"/>
          <a:stretch>
            <a:fillRect/>
          </a:stretch>
        </p:blipFill>
        <p:spPr>
          <a:xfrm>
            <a:off x="1883182" y="1189176"/>
            <a:ext cx="8427956" cy="549102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563121"/>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82295845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Jack </a:t>
            </a:r>
            <a:r>
              <a:rPr lang="en-US" sz="3600" dirty="0" err="1"/>
              <a:t>Tradewinds</a:t>
            </a:r>
            <a:r>
              <a:rPr lang="en-US" sz="3600" dirty="0"/>
              <a:t>, CIO of </a:t>
            </a:r>
            <a:r>
              <a:rPr lang="en-US" sz="3600" dirty="0" err="1"/>
              <a:t>AdventureWorks</a:t>
            </a:r>
            <a:r>
              <a:rPr lang="en-US" sz="3600" dirty="0"/>
              <a:t> Travel</a:t>
            </a:r>
          </a:p>
          <a:p>
            <a:endParaRPr lang="en-US" sz="3600" dirty="0"/>
          </a:p>
          <a:p>
            <a:r>
              <a:rPr lang="en-US" sz="3600" dirty="0"/>
              <a:t>The primary audience is business decision makers and technology decision makers.</a:t>
            </a:r>
          </a:p>
          <a:p>
            <a:endParaRPr lang="en-US" sz="3600" dirty="0"/>
          </a:p>
          <a:p>
            <a:r>
              <a:rPr lang="en-US" sz="3600" dirty="0"/>
              <a:t>Usually we talk to the Infrastructure Managers who report to the CIOs, or to application sponsors (like a VP LOB, CMO) or to those who represent the Business Unit IT or developers that report to application sponsors.</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Graphic 5" descr="Users">
            <a:extLst>
              <a:ext uri="{FF2B5EF4-FFF2-40B4-BE49-F238E27FC236}">
                <a16:creationId xmlns:a16="http://schemas.microsoft.com/office/drawing/2014/main" id="{101C18F4-D424-454A-BB70-7143AC86A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685" y="1906292"/>
            <a:ext cx="2033992" cy="203399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107676" cy="5458758"/>
          </a:xfrm>
        </p:spPr>
        <p:txBody>
          <a:bodyPr vert="horz" wrap="square" lIns="146304" tIns="91440" rIns="146304" bIns="91440" rtlCol="0" anchor="t">
            <a:normAutofit/>
          </a:bodyPr>
          <a:lstStyle/>
          <a:p>
            <a:pPr marL="0" indent="0">
              <a:buNone/>
            </a:pPr>
            <a:r>
              <a:rPr lang="en-US" sz="3600">
                <a:solidFill>
                  <a:schemeClr val="tx1"/>
                </a:solidFill>
                <a:latin typeface="+mj-lt"/>
              </a:rPr>
              <a:t>Machine </a:t>
            </a:r>
            <a:r>
              <a:rPr lang="en-US" sz="3600">
                <a:solidFill>
                  <a:schemeClr val="tx1"/>
                </a:solidFill>
              </a:rPr>
              <a:t>learning</a:t>
            </a:r>
            <a:r>
              <a:rPr lang="en-US" sz="3600">
                <a:solidFill>
                  <a:schemeClr val="tx1"/>
                </a:solidFill>
                <a:latin typeface="+mj-lt"/>
              </a:rPr>
              <a:t> </a:t>
            </a:r>
            <a:r>
              <a:rPr lang="en-US" sz="3600">
                <a:solidFill>
                  <a:schemeClr val="tx1"/>
                </a:solidFill>
              </a:rPr>
              <a:t>model</a:t>
            </a:r>
            <a:endParaRPr lang="en-US" sz="3600">
              <a:solidFill>
                <a:schemeClr val="tx1"/>
              </a:solidFill>
              <a:latin typeface="+mj-lt"/>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Start with domain knowledge</a:t>
            </a:r>
          </a:p>
          <a:p>
            <a:pPr marL="335915" indent="-335915"/>
            <a:endParaRPr lang="en-US" sz="3600">
              <a:solidFill>
                <a:schemeClr val="tx1"/>
              </a:solidFill>
              <a:latin typeface="Segoe UI Semilight" panose="020B0402040204020203" pitchFamily="34" charset="0"/>
              <a:cs typeface="Segoe UI Semilight" panose="020B0402040204020203" pitchFamily="34" charset="0"/>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Remove fields that do not add value</a:t>
            </a:r>
          </a:p>
          <a:p>
            <a:pPr marL="335915" indent="-335915"/>
            <a:endParaRPr lang="en-US" sz="3600">
              <a:solidFill>
                <a:schemeClr val="tx1"/>
              </a:solidFill>
              <a:latin typeface="Segoe UI Semilight" panose="020B0402040204020203" pitchFamily="34" charset="0"/>
              <a:cs typeface="Segoe UI Semilight" panose="020B0402040204020203" pitchFamily="34" charset="0"/>
            </a:endParaRPr>
          </a:p>
          <a:p>
            <a:pPr marL="335915" indent="-335915"/>
            <a:r>
              <a:rPr lang="en-US" sz="3600">
                <a:solidFill>
                  <a:schemeClr val="tx1"/>
                </a:solidFill>
                <a:latin typeface="Segoe UI Semilight" panose="020B0402040204020203" pitchFamily="34" charset="0"/>
                <a:cs typeface="Segoe UI Semilight" panose="020B0402040204020203" pitchFamily="34" charset="0"/>
              </a:rPr>
              <a:t>Validate preliminary model against training data</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Diagram of the high-level flow of the recommended machine learning model.">
            <a:extLst>
              <a:ext uri="{FF2B5EF4-FFF2-40B4-BE49-F238E27FC236}">
                <a16:creationId xmlns:a16="http://schemas.microsoft.com/office/drawing/2014/main" id="{E44E8D57-66A7-40F6-B6E2-2258DE38D075}"/>
              </a:ext>
            </a:extLst>
          </p:cNvPr>
          <p:cNvPicPr>
            <a:picLocks noChangeAspect="1"/>
          </p:cNvPicPr>
          <p:nvPr/>
        </p:nvPicPr>
        <p:blipFill>
          <a:blip r:embed="rId3"/>
          <a:stretch>
            <a:fillRect/>
          </a:stretch>
        </p:blipFill>
        <p:spPr>
          <a:xfrm>
            <a:off x="7376916" y="1189176"/>
            <a:ext cx="4548164" cy="5255967"/>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AE20BA5-EAB2-44EB-A0D5-03A35B5D6096}"/>
              </a:ext>
            </a:extLst>
          </p:cNvPr>
          <p:cNvSpPr/>
          <p:nvPr/>
        </p:nvSpPr>
        <p:spPr bwMode="auto">
          <a:xfrm>
            <a:off x="9482646" y="3956836"/>
            <a:ext cx="2103120" cy="21031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99567FB6-CB93-4189-95E0-B752C3DEEE49}"/>
              </a:ext>
            </a:extLst>
          </p:cNvPr>
          <p:cNvSpPr/>
          <p:nvPr/>
        </p:nvSpPr>
        <p:spPr bwMode="auto">
          <a:xfrm>
            <a:off x="9430382" y="1017230"/>
            <a:ext cx="2103120" cy="20992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189177"/>
            <a:ext cx="9007025" cy="5458758"/>
          </a:xfrm>
        </p:spPr>
        <p:txBody>
          <a:bodyPr vert="horz" wrap="square" lIns="146304" tIns="91440" rIns="146304" bIns="91440" rtlCol="0" anchor="t">
            <a:noAutofit/>
          </a:bodyPr>
          <a:lstStyle/>
          <a:p>
            <a:pPr marL="0" indent="0">
              <a:buNone/>
            </a:pPr>
            <a:r>
              <a:rPr lang="en-US" sz="3600" dirty="0">
                <a:solidFill>
                  <a:schemeClr val="tx1"/>
                </a:solidFill>
                <a:latin typeface="+mj-lt"/>
              </a:rPr>
              <a:t>Machine </a:t>
            </a:r>
            <a:r>
              <a:rPr lang="en-US" sz="3600" dirty="0">
                <a:solidFill>
                  <a:schemeClr val="tx1"/>
                </a:solidFill>
              </a:rPr>
              <a:t>learning</a:t>
            </a:r>
            <a:r>
              <a:rPr lang="en-US" sz="3600" dirty="0">
                <a:solidFill>
                  <a:schemeClr val="tx1"/>
                </a:solidFill>
                <a:latin typeface="+mj-lt"/>
              </a:rPr>
              <a:t> </a:t>
            </a:r>
            <a:r>
              <a:rPr lang="en-US" sz="3600" dirty="0">
                <a:solidFill>
                  <a:schemeClr val="tx1"/>
                </a:solidFill>
              </a:rPr>
              <a:t>model</a:t>
            </a:r>
            <a:endParaRPr lang="en-US" sz="3600" dirty="0">
              <a:solidFill>
                <a:schemeClr val="tx1"/>
              </a:solidFill>
              <a:latin typeface="+mj-lt"/>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Data lunging with R or Python</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Reserve some historical data to “test” the model</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Measure error on the training set and validation sets separately for indicator of whether model is in danger overfitting</a:t>
            </a:r>
          </a:p>
          <a:p>
            <a:pPr marL="335915" indent="-335915"/>
            <a:endParaRPr lang="en-US" sz="40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Python programming logo">
            <a:extLst>
              <a:ext uri="{FF2B5EF4-FFF2-40B4-BE49-F238E27FC236}">
                <a16:creationId xmlns:a16="http://schemas.microsoft.com/office/drawing/2014/main" id="{7BB113ED-D457-41B9-9851-E1D8CCE0E1D0}"/>
              </a:ext>
            </a:extLst>
          </p:cNvPr>
          <p:cNvPicPr>
            <a:picLocks noChangeAspect="1"/>
          </p:cNvPicPr>
          <p:nvPr/>
        </p:nvPicPr>
        <p:blipFill>
          <a:blip r:embed="rId3"/>
          <a:stretch>
            <a:fillRect/>
          </a:stretch>
        </p:blipFill>
        <p:spPr>
          <a:xfrm>
            <a:off x="9762822" y="1380568"/>
            <a:ext cx="1372613" cy="1372613"/>
          </a:xfrm>
          <a:prstGeom prst="rect">
            <a:avLst/>
          </a:prstGeom>
        </p:spPr>
      </p:pic>
      <p:pic>
        <p:nvPicPr>
          <p:cNvPr id="6" name="Picture 5" descr="R Programming logo">
            <a:extLst>
              <a:ext uri="{FF2B5EF4-FFF2-40B4-BE49-F238E27FC236}">
                <a16:creationId xmlns:a16="http://schemas.microsoft.com/office/drawing/2014/main" id="{66E9D9D9-90C6-4515-B906-0254E03F7829}"/>
              </a:ext>
            </a:extLst>
          </p:cNvPr>
          <p:cNvPicPr>
            <a:picLocks noChangeAspect="1"/>
          </p:cNvPicPr>
          <p:nvPr/>
        </p:nvPicPr>
        <p:blipFill>
          <a:blip r:embed="rId4"/>
          <a:stretch>
            <a:fillRect/>
          </a:stretch>
        </p:blipFill>
        <p:spPr>
          <a:xfrm>
            <a:off x="9796142" y="4457852"/>
            <a:ext cx="1371600" cy="1062989"/>
          </a:xfrm>
          <a:prstGeom prst="rect">
            <a:avLst/>
          </a:prstGeom>
        </p:spPr>
      </p:pic>
    </p:spTree>
    <p:extLst>
      <p:ext uri="{BB962C8B-B14F-4D97-AF65-F5344CB8AC3E}">
        <p14:creationId xmlns:p14="http://schemas.microsoft.com/office/powerpoint/2010/main" val="128694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8874759" cy="1279703"/>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a:solidFill>
                <a:schemeClr val="tx1"/>
              </a:solidFill>
              <a:latin typeface="+mj-lt"/>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Arrow: Right 4">
            <a:extLst>
              <a:ext uri="{FF2B5EF4-FFF2-40B4-BE49-F238E27FC236}">
                <a16:creationId xmlns:a16="http://schemas.microsoft.com/office/drawing/2014/main" id="{6DE51916-F4AE-44EC-97D0-45845C6BA03A}"/>
              </a:ext>
            </a:extLst>
          </p:cNvPr>
          <p:cNvSpPr/>
          <p:nvPr/>
        </p:nvSpPr>
        <p:spPr bwMode="auto">
          <a:xfrm>
            <a:off x="5947114" y="3600155"/>
            <a:ext cx="2881576"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Operationalize</a:t>
            </a:r>
          </a:p>
        </p:txBody>
      </p:sp>
      <p:sp>
        <p:nvSpPr>
          <p:cNvPr id="7" name="TextBox 6">
            <a:extLst>
              <a:ext uri="{FF2B5EF4-FFF2-40B4-BE49-F238E27FC236}">
                <a16:creationId xmlns:a16="http://schemas.microsoft.com/office/drawing/2014/main" id="{03AD34BF-44FE-4C04-A223-E1EED91E98DF}"/>
              </a:ext>
            </a:extLst>
          </p:cNvPr>
          <p:cNvSpPr txBox="1"/>
          <p:nvPr/>
        </p:nvSpPr>
        <p:spPr>
          <a:xfrm>
            <a:off x="2201599" y="6054011"/>
            <a:ext cx="2248662"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Azure ML Studio</a:t>
            </a:r>
          </a:p>
        </p:txBody>
      </p:sp>
      <p:pic>
        <p:nvPicPr>
          <p:cNvPr id="8" name="Picture 7">
            <a:extLst>
              <a:ext uri="{FF2B5EF4-FFF2-40B4-BE49-F238E27FC236}">
                <a16:creationId xmlns:a16="http://schemas.microsoft.com/office/drawing/2014/main" id="{F0ABFDF7-C053-4AE4-86C3-18E89FF43C68}"/>
              </a:ext>
            </a:extLst>
          </p:cNvPr>
          <p:cNvPicPr>
            <a:picLocks noChangeAspect="1"/>
          </p:cNvPicPr>
          <p:nvPr/>
        </p:nvPicPr>
        <p:blipFill>
          <a:blip r:embed="rId3"/>
          <a:stretch>
            <a:fillRect/>
          </a:stretch>
        </p:blipFill>
        <p:spPr>
          <a:xfrm>
            <a:off x="1020055" y="2005914"/>
            <a:ext cx="4611750" cy="4132128"/>
          </a:xfrm>
          <a:prstGeom prst="rect">
            <a:avLst/>
          </a:prstGeom>
        </p:spPr>
      </p:pic>
      <p:sp>
        <p:nvSpPr>
          <p:cNvPr id="9" name="TextBox 8">
            <a:extLst>
              <a:ext uri="{FF2B5EF4-FFF2-40B4-BE49-F238E27FC236}">
                <a16:creationId xmlns:a16="http://schemas.microsoft.com/office/drawing/2014/main" id="{09B3C298-0120-485A-894A-40DB2F66D0AE}"/>
              </a:ext>
            </a:extLst>
          </p:cNvPr>
          <p:cNvSpPr txBox="1"/>
          <p:nvPr/>
        </p:nvSpPr>
        <p:spPr>
          <a:xfrm>
            <a:off x="9143999" y="4980433"/>
            <a:ext cx="281801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Predictive web service</a:t>
            </a:r>
          </a:p>
          <a:p>
            <a:pPr>
              <a:lnSpc>
                <a:spcPct val="90000"/>
              </a:lnSpc>
              <a:spcAft>
                <a:spcPts val="600"/>
              </a:spcAft>
            </a:pPr>
            <a:r>
              <a:rPr lang="en-US" sz="2000">
                <a:gradFill>
                  <a:gsLst>
                    <a:gs pos="2917">
                      <a:schemeClr val="tx1"/>
                    </a:gs>
                    <a:gs pos="30000">
                      <a:schemeClr val="tx1"/>
                    </a:gs>
                  </a:gsLst>
                  <a:lin ang="5400000" scaled="0"/>
                </a:gradFill>
              </a:rPr>
              <a:t>(REST API)</a:t>
            </a:r>
            <a:endParaRPr lang="en-US" sz="2000">
              <a:gradFill>
                <a:gsLst>
                  <a:gs pos="2917">
                    <a:schemeClr val="tx1"/>
                  </a:gs>
                  <a:gs pos="30000">
                    <a:schemeClr val="tx1"/>
                  </a:gs>
                </a:gsLst>
                <a:lin ang="5400000" scaled="0"/>
              </a:gradFill>
              <a:cs typeface="Segoe UI Semilight"/>
            </a:endParaRPr>
          </a:p>
        </p:txBody>
      </p:sp>
      <p:sp>
        <p:nvSpPr>
          <p:cNvPr id="10" name="TextBox 9">
            <a:extLst>
              <a:ext uri="{FF2B5EF4-FFF2-40B4-BE49-F238E27FC236}">
                <a16:creationId xmlns:a16="http://schemas.microsoft.com/office/drawing/2014/main" id="{5C7ED08B-010B-40CB-AD5E-D0813043ECDD}"/>
              </a:ext>
            </a:extLst>
          </p:cNvPr>
          <p:cNvSpPr txBox="1"/>
          <p:nvPr/>
        </p:nvSpPr>
        <p:spPr>
          <a:xfrm>
            <a:off x="5671141" y="3129561"/>
            <a:ext cx="3422604"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Publish via Azure ML Studio</a:t>
            </a:r>
          </a:p>
        </p:txBody>
      </p:sp>
      <p:pic>
        <p:nvPicPr>
          <p:cNvPr id="11" name="Graphic 10">
            <a:extLst>
              <a:ext uri="{FF2B5EF4-FFF2-40B4-BE49-F238E27FC236}">
                <a16:creationId xmlns:a16="http://schemas.microsoft.com/office/drawing/2014/main" id="{CA513F5D-806B-452B-AA83-97CF43047C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61020" y="3517393"/>
            <a:ext cx="1463040" cy="1463040"/>
          </a:xfrm>
          <a:prstGeom prst="rect">
            <a:avLst/>
          </a:prstGeom>
        </p:spPr>
      </p:pic>
      <p:pic>
        <p:nvPicPr>
          <p:cNvPr id="12" name="Picture 11">
            <a:extLst>
              <a:ext uri="{FF2B5EF4-FFF2-40B4-BE49-F238E27FC236}">
                <a16:creationId xmlns:a16="http://schemas.microsoft.com/office/drawing/2014/main" id="{7C4C20EE-BBA9-4EB0-9873-25F10B9443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3999" y="3246120"/>
            <a:ext cx="1371600" cy="13716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89176"/>
            <a:ext cx="11584795" cy="4822859"/>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Deploy a web app using Machine Learning to predict travel delays given flight delay data and weather conditions. Plan a bulk data import operation, followed by preparation, such as cleaning and manipulating the data for testing, and training your Machine Learning model. </a:t>
            </a: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a complete Azure Machine Learning (ML) model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Integrate an Azure ML web service into a Web App</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Azure Data Factory (ADF) for data movement and operationalizing ML scoring</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Summarize data with HDInsight and Spark SQL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batch predictions on a map using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21C451B7-0428-4FF1-88E1-4E9D1A0E0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9165" y="2796291"/>
            <a:ext cx="1463040" cy="1463040"/>
          </a:xfrm>
          <a:prstGeom prst="rect">
            <a:avLst/>
          </a:prstGeom>
        </p:spPr>
      </p:pic>
      <p:pic>
        <p:nvPicPr>
          <p:cNvPr id="29" name="Picture 28">
            <a:extLst>
              <a:ext uri="{FF2B5EF4-FFF2-40B4-BE49-F238E27FC236}">
                <a16:creationId xmlns:a16="http://schemas.microsoft.com/office/drawing/2014/main" id="{1E7BFDEB-9DF5-4A24-BB40-058AF43351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2144" y="2525018"/>
            <a:ext cx="1371600" cy="1371600"/>
          </a:xfrm>
          <a:prstGeom prst="rect">
            <a:avLst/>
          </a:prstGeom>
        </p:spPr>
      </p:pic>
      <p:pic>
        <p:nvPicPr>
          <p:cNvPr id="19" name="Graphic 18">
            <a:extLst>
              <a:ext uri="{FF2B5EF4-FFF2-40B4-BE49-F238E27FC236}">
                <a16:creationId xmlns:a16="http://schemas.microsoft.com/office/drawing/2014/main" id="{21F328B4-C13C-4591-8EE0-C69BDDA680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5910" y="1336638"/>
            <a:ext cx="5535991" cy="4297680"/>
          </a:xfrm>
          <a:prstGeom prst="rect">
            <a:avLst/>
          </a:prstGeom>
        </p:spPr>
      </p:pic>
      <p:sp>
        <p:nvSpPr>
          <p:cNvPr id="3" name="Content Placeholder 2"/>
          <p:cNvSpPr>
            <a:spLocks noGrp="1"/>
          </p:cNvSpPr>
          <p:nvPr>
            <p:ph type="body" sz="quarter" idx="10"/>
          </p:nvPr>
        </p:nvSpPr>
        <p:spPr>
          <a:xfrm>
            <a:off x="269241" y="1189177"/>
            <a:ext cx="8207786" cy="1146479"/>
          </a:xfrm>
        </p:spPr>
        <p:txBody>
          <a:bodyPr vert="horz" wrap="square" lIns="146304" tIns="91440" rIns="146304" bIns="91440" rtlCol="0" anchor="t">
            <a:normAutofit/>
          </a:bodyPr>
          <a:lstStyle/>
          <a:p>
            <a:pPr marL="0" indent="0">
              <a:buNone/>
            </a:pPr>
            <a:r>
              <a:rPr lang="en-US" sz="3600">
                <a:solidFill>
                  <a:schemeClr val="tx1"/>
                </a:solidFill>
                <a:latin typeface="+mj-lt"/>
              </a:rPr>
              <a:t>Operationalizing </a:t>
            </a:r>
            <a:r>
              <a:rPr lang="en-US" sz="3600">
                <a:solidFill>
                  <a:schemeClr val="tx1"/>
                </a:solidFill>
              </a:rPr>
              <a:t>machine</a:t>
            </a:r>
            <a:r>
              <a:rPr lang="en-US" sz="3600">
                <a:solidFill>
                  <a:schemeClr val="tx1"/>
                </a:solidFill>
                <a:latin typeface="+mj-lt"/>
              </a:rPr>
              <a:t> </a:t>
            </a:r>
            <a:r>
              <a:rPr lang="en-US" sz="3600">
                <a:solidFill>
                  <a:schemeClr val="tx1"/>
                </a:solidFill>
              </a:rPr>
              <a:t>learning</a:t>
            </a:r>
            <a:endParaRPr lang="en-US" sz="3600" i="1">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Arrow: Right 4">
            <a:extLst>
              <a:ext uri="{FF2B5EF4-FFF2-40B4-BE49-F238E27FC236}">
                <a16:creationId xmlns:a16="http://schemas.microsoft.com/office/drawing/2014/main" id="{F71EBD4B-9787-4C10-B370-7EB4DDDFAD37}"/>
              </a:ext>
            </a:extLst>
          </p:cNvPr>
          <p:cNvSpPr/>
          <p:nvPr/>
        </p:nvSpPr>
        <p:spPr bwMode="auto">
          <a:xfrm flipH="1">
            <a:off x="5713214" y="3159844"/>
            <a:ext cx="2881576"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BB4B658-85AA-4B18-A319-90AF48C17C23}"/>
              </a:ext>
            </a:extLst>
          </p:cNvPr>
          <p:cNvSpPr txBox="1"/>
          <p:nvPr/>
        </p:nvSpPr>
        <p:spPr>
          <a:xfrm>
            <a:off x="5631722" y="3405628"/>
            <a:ext cx="326961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for delay prediction</a:t>
            </a:r>
          </a:p>
        </p:txBody>
      </p:sp>
      <p:sp>
        <p:nvSpPr>
          <p:cNvPr id="9" name="TextBox 8">
            <a:extLst>
              <a:ext uri="{FF2B5EF4-FFF2-40B4-BE49-F238E27FC236}">
                <a16:creationId xmlns:a16="http://schemas.microsoft.com/office/drawing/2014/main" id="{CBB6A245-5425-4172-A145-6BBD4262AECB}"/>
              </a:ext>
            </a:extLst>
          </p:cNvPr>
          <p:cNvSpPr txBox="1"/>
          <p:nvPr/>
        </p:nvSpPr>
        <p:spPr>
          <a:xfrm>
            <a:off x="8901335" y="1859238"/>
            <a:ext cx="1736694"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Flight delays</a:t>
            </a:r>
          </a:p>
          <a:p>
            <a:pPr>
              <a:lnSpc>
                <a:spcPct val="90000"/>
              </a:lnSpc>
              <a:spcAft>
                <a:spcPts val="600"/>
              </a:spcAft>
            </a:pPr>
            <a:r>
              <a:rPr lang="en-US" sz="2000">
                <a:gradFill>
                  <a:gsLst>
                    <a:gs pos="2917">
                      <a:schemeClr val="tx1"/>
                    </a:gs>
                    <a:gs pos="30000">
                      <a:schemeClr val="tx1"/>
                    </a:gs>
                  </a:gsLst>
                  <a:lin ang="5400000" scaled="0"/>
                </a:gradFill>
              </a:rPr>
              <a:t>web portal</a:t>
            </a:r>
            <a:endParaRPr lang="en-US" sz="2000">
              <a:gradFill>
                <a:gsLst>
                  <a:gs pos="2917">
                    <a:schemeClr val="tx1"/>
                  </a:gs>
                  <a:gs pos="30000">
                    <a:schemeClr val="tx1"/>
                  </a:gs>
                </a:gsLst>
                <a:lin ang="5400000" scaled="0"/>
              </a:gradFill>
              <a:cs typeface="Segoe UI Semilight"/>
            </a:endParaRPr>
          </a:p>
        </p:txBody>
      </p:sp>
      <p:sp>
        <p:nvSpPr>
          <p:cNvPr id="12" name="TextBox 11">
            <a:extLst>
              <a:ext uri="{FF2B5EF4-FFF2-40B4-BE49-F238E27FC236}">
                <a16:creationId xmlns:a16="http://schemas.microsoft.com/office/drawing/2014/main" id="{488446AC-9868-4FD3-9F01-29322E78409A}"/>
              </a:ext>
            </a:extLst>
          </p:cNvPr>
          <p:cNvSpPr txBox="1"/>
          <p:nvPr/>
        </p:nvSpPr>
        <p:spPr>
          <a:xfrm>
            <a:off x="188973" y="2213181"/>
            <a:ext cx="249087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blob storage</a:t>
            </a:r>
          </a:p>
        </p:txBody>
      </p:sp>
      <p:sp>
        <p:nvSpPr>
          <p:cNvPr id="13" name="TextBox 12">
            <a:extLst>
              <a:ext uri="{FF2B5EF4-FFF2-40B4-BE49-F238E27FC236}">
                <a16:creationId xmlns:a16="http://schemas.microsoft.com/office/drawing/2014/main" id="{7104DD11-4E78-4C73-8C61-20BEDCD8F230}"/>
              </a:ext>
            </a:extLst>
          </p:cNvPr>
          <p:cNvSpPr txBox="1"/>
          <p:nvPr/>
        </p:nvSpPr>
        <p:spPr>
          <a:xfrm>
            <a:off x="1823941" y="5828374"/>
            <a:ext cx="2942087" cy="926407"/>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Data Factory</a:t>
            </a:r>
          </a:p>
          <a:p>
            <a:pPr>
              <a:lnSpc>
                <a:spcPct val="90000"/>
              </a:lnSpc>
              <a:spcAft>
                <a:spcPts val="600"/>
              </a:spcAft>
            </a:pPr>
            <a:r>
              <a:rPr lang="en-US" sz="2000" err="1">
                <a:gradFill>
                  <a:gsLst>
                    <a:gs pos="2917">
                      <a:schemeClr val="tx1"/>
                    </a:gs>
                    <a:gs pos="30000">
                      <a:schemeClr val="tx1"/>
                    </a:gs>
                  </a:gsLst>
                  <a:lin ang="5400000" scaled="0"/>
                </a:gradFill>
              </a:rPr>
              <a:t>MLp</a:t>
            </a:r>
            <a:r>
              <a:rPr lang="en-US" sz="2000">
                <a:gradFill>
                  <a:gsLst>
                    <a:gs pos="2917">
                      <a:schemeClr val="tx1"/>
                    </a:gs>
                    <a:gs pos="30000">
                      <a:schemeClr val="tx1"/>
                    </a:gs>
                  </a:gsLst>
                  <a:lin ang="5400000" scaled="0"/>
                </a:gradFill>
              </a:rPr>
              <a:t> predictive pipeline</a:t>
            </a:r>
          </a:p>
        </p:txBody>
      </p:sp>
      <p:sp>
        <p:nvSpPr>
          <p:cNvPr id="16" name="Arrow: Bent 15">
            <a:extLst>
              <a:ext uri="{FF2B5EF4-FFF2-40B4-BE49-F238E27FC236}">
                <a16:creationId xmlns:a16="http://schemas.microsoft.com/office/drawing/2014/main" id="{BE44590E-D55F-4E82-96C4-8C2D3B9DB3D4}"/>
              </a:ext>
            </a:extLst>
          </p:cNvPr>
          <p:cNvSpPr/>
          <p:nvPr/>
        </p:nvSpPr>
        <p:spPr bwMode="auto">
          <a:xfrm rot="10800000">
            <a:off x="4015917" y="434658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Bent 16">
            <a:extLst>
              <a:ext uri="{FF2B5EF4-FFF2-40B4-BE49-F238E27FC236}">
                <a16:creationId xmlns:a16="http://schemas.microsoft.com/office/drawing/2014/main" id="{0AA74B9F-6BE5-4D69-9095-44C32AEE3E83}"/>
              </a:ext>
            </a:extLst>
          </p:cNvPr>
          <p:cNvSpPr/>
          <p:nvPr/>
        </p:nvSpPr>
        <p:spPr bwMode="auto">
          <a:xfrm rot="16200000">
            <a:off x="1031017" y="4182868"/>
            <a:ext cx="109728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84C7DC82-1BE6-4135-B415-96BB66003AA3}"/>
              </a:ext>
            </a:extLst>
          </p:cNvPr>
          <p:cNvSpPr/>
          <p:nvPr/>
        </p:nvSpPr>
        <p:spPr bwMode="auto">
          <a:xfrm rot="10800000" flipH="1">
            <a:off x="1204415" y="4351849"/>
            <a:ext cx="1005840" cy="1005840"/>
          </a:xfrm>
          <a:prstGeom prst="ben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7D3EE13A-7DBB-4526-9453-603330E2652E}"/>
              </a:ext>
            </a:extLst>
          </p:cNvPr>
          <p:cNvSpPr/>
          <p:nvPr/>
        </p:nvSpPr>
        <p:spPr bwMode="auto">
          <a:xfrm rot="18704070" flipH="1">
            <a:off x="7563950" y="4592251"/>
            <a:ext cx="1692281"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4651C5C2-22D2-4B58-836E-75500F9E7E76}"/>
              </a:ext>
            </a:extLst>
          </p:cNvPr>
          <p:cNvSpPr txBox="1"/>
          <p:nvPr/>
        </p:nvSpPr>
        <p:spPr>
          <a:xfrm>
            <a:off x="3751712" y="1785620"/>
            <a:ext cx="2490540" cy="925512"/>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ML scoring</a:t>
            </a:r>
          </a:p>
          <a:p>
            <a:pPr>
              <a:lnSpc>
                <a:spcPct val="90000"/>
              </a:lnSpc>
              <a:spcAft>
                <a:spcPts val="600"/>
              </a:spcAft>
            </a:pPr>
            <a:r>
              <a:rPr lang="en-US" sz="2000">
                <a:gradFill>
                  <a:gsLst>
                    <a:gs pos="2917">
                      <a:schemeClr val="tx1"/>
                    </a:gs>
                    <a:gs pos="30000">
                      <a:schemeClr val="tx1"/>
                    </a:gs>
                  </a:gsLst>
                  <a:lin ang="5400000" scaled="0"/>
                </a:gradFill>
              </a:rPr>
              <a:t>web service</a:t>
            </a:r>
          </a:p>
        </p:txBody>
      </p:sp>
      <p:sp>
        <p:nvSpPr>
          <p:cNvPr id="25" name="TextBox 24">
            <a:extLst>
              <a:ext uri="{FF2B5EF4-FFF2-40B4-BE49-F238E27FC236}">
                <a16:creationId xmlns:a16="http://schemas.microsoft.com/office/drawing/2014/main" id="{4BC063A3-5BEB-481E-91D0-D903065B3FCA}"/>
              </a:ext>
            </a:extLst>
          </p:cNvPr>
          <p:cNvSpPr txBox="1"/>
          <p:nvPr/>
        </p:nvSpPr>
        <p:spPr>
          <a:xfrm>
            <a:off x="8457933" y="4604357"/>
            <a:ext cx="3100016"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Query 3</a:t>
            </a:r>
            <a:r>
              <a:rPr lang="en-US" sz="2000" baseline="30000">
                <a:gradFill>
                  <a:gsLst>
                    <a:gs pos="2917">
                      <a:schemeClr val="tx1"/>
                    </a:gs>
                    <a:gs pos="30000">
                      <a:schemeClr val="tx1"/>
                    </a:gs>
                  </a:gsLst>
                  <a:lin ang="5400000" scaled="0"/>
                </a:gradFill>
              </a:rPr>
              <a:t>rd</a:t>
            </a:r>
            <a:r>
              <a:rPr lang="en-US" sz="2000">
                <a:gradFill>
                  <a:gsLst>
                    <a:gs pos="2917">
                      <a:schemeClr val="tx1"/>
                    </a:gs>
                    <a:gs pos="30000">
                      <a:schemeClr val="tx1"/>
                    </a:gs>
                  </a:gsLst>
                  <a:lin ang="5400000" scaled="0"/>
                </a:gradFill>
              </a:rPr>
              <a:t> party REST API</a:t>
            </a:r>
          </a:p>
          <a:p>
            <a:pPr>
              <a:lnSpc>
                <a:spcPct val="90000"/>
              </a:lnSpc>
              <a:spcAft>
                <a:spcPts val="600"/>
              </a:spcAft>
            </a:pPr>
            <a:r>
              <a:rPr lang="en-US" sz="2000">
                <a:gradFill>
                  <a:gsLst>
                    <a:gs pos="2917">
                      <a:schemeClr val="tx1"/>
                    </a:gs>
                    <a:gs pos="30000">
                      <a:schemeClr val="tx1"/>
                    </a:gs>
                  </a:gsLst>
                  <a:lin ang="5400000" scaled="0"/>
                </a:gradFill>
              </a:rPr>
              <a:t>for weather forecast</a:t>
            </a:r>
          </a:p>
        </p:txBody>
      </p:sp>
      <p:sp>
        <p:nvSpPr>
          <p:cNvPr id="26" name="Arrow: Right 25">
            <a:extLst>
              <a:ext uri="{FF2B5EF4-FFF2-40B4-BE49-F238E27FC236}">
                <a16:creationId xmlns:a16="http://schemas.microsoft.com/office/drawing/2014/main" id="{72BD3F49-C21B-4DF2-B885-710DD6646C9D}"/>
              </a:ext>
            </a:extLst>
          </p:cNvPr>
          <p:cNvSpPr/>
          <p:nvPr/>
        </p:nvSpPr>
        <p:spPr bwMode="auto">
          <a:xfrm>
            <a:off x="2228033" y="3231392"/>
            <a:ext cx="1231419" cy="325634"/>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b="1">
              <a:solidFill>
                <a:schemeClr val="bg1"/>
              </a:solidFill>
              <a:ea typeface="Segoe UI" pitchFamily="34" charset="0"/>
              <a:cs typeface="Segoe UI" pitchFamily="34" charset="0"/>
            </a:endParaRPr>
          </a:p>
        </p:txBody>
      </p:sp>
      <p:pic>
        <p:nvPicPr>
          <p:cNvPr id="27" name="Graphic 26">
            <a:extLst>
              <a:ext uri="{FF2B5EF4-FFF2-40B4-BE49-F238E27FC236}">
                <a16:creationId xmlns:a16="http://schemas.microsoft.com/office/drawing/2014/main" id="{E1648F7B-A43F-406D-87C5-AEEE6ECB38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932" y="4439978"/>
            <a:ext cx="1463040" cy="1463040"/>
          </a:xfrm>
          <a:prstGeom prst="rect">
            <a:avLst/>
          </a:prstGeom>
        </p:spPr>
      </p:pic>
      <p:pic>
        <p:nvPicPr>
          <p:cNvPr id="6" name="Graphic 5">
            <a:extLst>
              <a:ext uri="{FF2B5EF4-FFF2-40B4-BE49-F238E27FC236}">
                <a16:creationId xmlns:a16="http://schemas.microsoft.com/office/drawing/2014/main" id="{2AC5340E-F60E-4A74-9684-14198F90A7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82827" y="2667235"/>
            <a:ext cx="1463040" cy="1463040"/>
          </a:xfrm>
          <a:prstGeom prst="rect">
            <a:avLst/>
          </a:prstGeom>
        </p:spPr>
      </p:pic>
      <p:pic>
        <p:nvPicPr>
          <p:cNvPr id="14" name="Picture 13">
            <a:extLst>
              <a:ext uri="{FF2B5EF4-FFF2-40B4-BE49-F238E27FC236}">
                <a16:creationId xmlns:a16="http://schemas.microsoft.com/office/drawing/2014/main" id="{5910C2B4-F1C9-4A9A-887F-942B511EA2CD}"/>
              </a:ext>
            </a:extLst>
          </p:cNvPr>
          <p:cNvPicPr>
            <a:picLocks noChangeAspect="1"/>
          </p:cNvPicPr>
          <p:nvPr/>
        </p:nvPicPr>
        <p:blipFill>
          <a:blip r:embed="rId12"/>
          <a:stretch>
            <a:fillRect/>
          </a:stretch>
        </p:blipFill>
        <p:spPr>
          <a:xfrm>
            <a:off x="5631722" y="5003192"/>
            <a:ext cx="2499696" cy="165036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6"/>
            <a:ext cx="7058316" cy="1081553"/>
          </a:xfrm>
        </p:spPr>
        <p:txBody>
          <a:bodyPr>
            <a:normAutofit/>
          </a:bodyPr>
          <a:lstStyle/>
          <a:p>
            <a:pPr marL="0" indent="0">
              <a:buNone/>
            </a:pPr>
            <a:r>
              <a:rPr lang="en-US" sz="3600" dirty="0">
                <a:solidFill>
                  <a:schemeClr val="tx1"/>
                </a:solidFill>
                <a:latin typeface="+mj-lt"/>
              </a:rPr>
              <a:t>Data reparation</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0835E5A-DA8B-4A33-BFB9-B43DBC6A1A76}"/>
              </a:ext>
            </a:extLst>
          </p:cNvPr>
          <p:cNvPicPr>
            <a:picLocks noChangeAspect="1"/>
          </p:cNvPicPr>
          <p:nvPr/>
        </p:nvPicPr>
        <p:blipFill>
          <a:blip r:embed="rId3"/>
          <a:stretch>
            <a:fillRect/>
          </a:stretch>
        </p:blipFill>
        <p:spPr>
          <a:xfrm>
            <a:off x="7887863" y="2270731"/>
            <a:ext cx="3295650" cy="3295650"/>
          </a:xfrm>
          <a:prstGeom prst="rect">
            <a:avLst/>
          </a:prstGeom>
        </p:spPr>
      </p:pic>
      <p:pic>
        <p:nvPicPr>
          <p:cNvPr id="5" name="Picture 4">
            <a:extLst>
              <a:ext uri="{FF2B5EF4-FFF2-40B4-BE49-F238E27FC236}">
                <a16:creationId xmlns:a16="http://schemas.microsoft.com/office/drawing/2014/main" id="{25460B62-7F3D-490D-A9E5-A8972ECF6E96}"/>
              </a:ext>
            </a:extLst>
          </p:cNvPr>
          <p:cNvPicPr>
            <a:picLocks noChangeAspect="1"/>
          </p:cNvPicPr>
          <p:nvPr/>
        </p:nvPicPr>
        <p:blipFill>
          <a:blip r:embed="rId4"/>
          <a:stretch>
            <a:fillRect/>
          </a:stretch>
        </p:blipFill>
        <p:spPr>
          <a:xfrm>
            <a:off x="1264113" y="2966056"/>
            <a:ext cx="3581400" cy="1905000"/>
          </a:xfrm>
          <a:prstGeom prst="rect">
            <a:avLst/>
          </a:prstGeom>
        </p:spPr>
      </p:pic>
      <p:sp>
        <p:nvSpPr>
          <p:cNvPr id="8" name="Arrow: Right 7">
            <a:extLst>
              <a:ext uri="{FF2B5EF4-FFF2-40B4-BE49-F238E27FC236}">
                <a16:creationId xmlns:a16="http://schemas.microsoft.com/office/drawing/2014/main" id="{EA87B5FC-D0B6-4C22-AE87-E167CB7917A8}"/>
              </a:ext>
            </a:extLst>
          </p:cNvPr>
          <p:cNvSpPr/>
          <p:nvPr/>
        </p:nvSpPr>
        <p:spPr bwMode="auto">
          <a:xfrm>
            <a:off x="4956112" y="3452677"/>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Spark SQL</a:t>
            </a:r>
          </a:p>
        </p:txBody>
      </p:sp>
      <p:sp>
        <p:nvSpPr>
          <p:cNvPr id="9" name="TextBox 8">
            <a:extLst>
              <a:ext uri="{FF2B5EF4-FFF2-40B4-BE49-F238E27FC236}">
                <a16:creationId xmlns:a16="http://schemas.microsoft.com/office/drawing/2014/main" id="{72F3075D-0841-41B2-978F-4928F1368B61}"/>
              </a:ext>
            </a:extLst>
          </p:cNvPr>
          <p:cNvSpPr txBox="1"/>
          <p:nvPr/>
        </p:nvSpPr>
        <p:spPr>
          <a:xfrm>
            <a:off x="1988367" y="4833088"/>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Spark cluster</a:t>
            </a:r>
          </a:p>
          <a:p>
            <a:pPr>
              <a:lnSpc>
                <a:spcPct val="90000"/>
              </a:lnSpc>
              <a:spcAft>
                <a:spcPts val="600"/>
              </a:spcAft>
            </a:pPr>
            <a:r>
              <a:rPr lang="en-US" sz="2000">
                <a:gradFill>
                  <a:gsLst>
                    <a:gs pos="2917">
                      <a:schemeClr val="tx1"/>
                    </a:gs>
                    <a:gs pos="30000">
                      <a:schemeClr val="tx1"/>
                    </a:gs>
                  </a:gsLst>
                  <a:lin ang="5400000" scaled="0"/>
                </a:gradFill>
              </a:rPr>
              <a:t>on HDInsight</a:t>
            </a:r>
          </a:p>
        </p:txBody>
      </p:sp>
      <p:sp>
        <p:nvSpPr>
          <p:cNvPr id="10" name="TextBox 9">
            <a:extLst>
              <a:ext uri="{FF2B5EF4-FFF2-40B4-BE49-F238E27FC236}">
                <a16:creationId xmlns:a16="http://schemas.microsoft.com/office/drawing/2014/main" id="{1945A844-882C-4A50-8ACE-3E84E7A026BD}"/>
              </a:ext>
            </a:extLst>
          </p:cNvPr>
          <p:cNvSpPr txBox="1"/>
          <p:nvPr/>
        </p:nvSpPr>
        <p:spPr>
          <a:xfrm>
            <a:off x="8067016" y="5449801"/>
            <a:ext cx="2890856" cy="926407"/>
          </a:xfrm>
          <a:prstGeom prst="rect">
            <a:avLst/>
          </a:prstGeom>
          <a:noFill/>
        </p:spPr>
        <p:txBody>
          <a:bodyPr wrap="none" lIns="182880" tIns="146304" rIns="182880" bIns="146304" rtlCol="0" anchor="t">
            <a:spAutoFit/>
          </a:bodyPr>
          <a:lstStyle/>
          <a:p>
            <a:pPr>
              <a:lnSpc>
                <a:spcPct val="90000"/>
              </a:lnSpc>
              <a:spcAft>
                <a:spcPts val="600"/>
              </a:spcAft>
            </a:pPr>
            <a:r>
              <a:rPr lang="en-US" sz="2000" err="1">
                <a:gradFill>
                  <a:gsLst>
                    <a:gs pos="2917">
                      <a:schemeClr val="tx1"/>
                    </a:gs>
                    <a:gs pos="30000">
                      <a:schemeClr val="tx1"/>
                    </a:gs>
                  </a:gsLst>
                  <a:lin ang="5400000" scaled="0"/>
                </a:gradFill>
              </a:rPr>
              <a:t>Jupyter</a:t>
            </a:r>
            <a:r>
              <a:rPr lang="en-US" sz="2000">
                <a:gradFill>
                  <a:gsLst>
                    <a:gs pos="2917">
                      <a:schemeClr val="tx1"/>
                    </a:gs>
                    <a:gs pos="30000">
                      <a:schemeClr val="tx1"/>
                    </a:gs>
                  </a:gsLst>
                  <a:lin ang="5400000" scaled="0"/>
                </a:gradFill>
              </a:rPr>
              <a:t> notebook used</a:t>
            </a:r>
          </a:p>
          <a:p>
            <a:pPr>
              <a:lnSpc>
                <a:spcPct val="90000"/>
              </a:lnSpc>
              <a:spcAft>
                <a:spcPts val="600"/>
              </a:spcAft>
            </a:pPr>
            <a:r>
              <a:rPr lang="en-US" sz="2000">
                <a:gradFill>
                  <a:gsLst>
                    <a:gs pos="2917">
                      <a:schemeClr val="tx1"/>
                    </a:gs>
                    <a:gs pos="30000">
                      <a:schemeClr val="tx1"/>
                    </a:gs>
                  </a:gsLst>
                  <a:lin ang="5400000" scaled="0"/>
                </a:gradFill>
              </a:rPr>
              <a:t>by AWT analysts</a:t>
            </a:r>
            <a:endParaRPr lang="en-US" sz="2000">
              <a:gradFill>
                <a:gsLst>
                  <a:gs pos="2917">
                    <a:schemeClr val="tx1"/>
                  </a:gs>
                  <a:gs pos="30000">
                    <a:schemeClr val="tx1"/>
                  </a:gs>
                </a:gsLst>
                <a:lin ang="5400000" scaled="0"/>
              </a:gradFill>
              <a:cs typeface="Segoe UI Semilight"/>
            </a:endParaRPr>
          </a:p>
        </p:txBody>
      </p:sp>
      <p:sp>
        <p:nvSpPr>
          <p:cNvPr id="11" name="TextBox 10">
            <a:extLst>
              <a:ext uri="{FF2B5EF4-FFF2-40B4-BE49-F238E27FC236}">
                <a16:creationId xmlns:a16="http://schemas.microsoft.com/office/drawing/2014/main" id="{BBA1F115-FAFC-4504-B3A1-2CAFDF1357D7}"/>
              </a:ext>
            </a:extLst>
          </p:cNvPr>
          <p:cNvSpPr txBox="1"/>
          <p:nvPr/>
        </p:nvSpPr>
        <p:spPr>
          <a:xfrm>
            <a:off x="4845513" y="2880212"/>
            <a:ext cx="2931765" cy="572464"/>
          </a:xfrm>
          <a:prstGeom prst="rect">
            <a:avLst/>
          </a:prstGeom>
          <a:noFill/>
        </p:spPr>
        <p:txBody>
          <a:bodyPr wrap="non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Explore &amp; prepare data</a:t>
            </a:r>
          </a:p>
        </p:txBody>
      </p:sp>
    </p:spTree>
    <p:extLst>
      <p:ext uri="{BB962C8B-B14F-4D97-AF65-F5344CB8AC3E}">
        <p14:creationId xmlns:p14="http://schemas.microsoft.com/office/powerpoint/2010/main" val="383844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7"/>
            <a:ext cx="7058316" cy="1207182"/>
          </a:xfrm>
        </p:spPr>
        <p:txBody>
          <a:bodyPr vert="horz" wrap="square" lIns="146304" tIns="91440" rIns="146304" bIns="91440" rtlCol="0" anchor="t">
            <a:normAutofit/>
          </a:bodyPr>
          <a:lstStyle/>
          <a:p>
            <a:pPr marL="0" indent="0">
              <a:buNone/>
            </a:pPr>
            <a:r>
              <a:rPr lang="en-US" sz="3600">
                <a:solidFill>
                  <a:schemeClr val="tx1"/>
                </a:solidFill>
                <a:latin typeface="+mj-lt"/>
              </a:rPr>
              <a:t>Machine </a:t>
            </a:r>
            <a:r>
              <a:rPr lang="en-US" sz="3600">
                <a:solidFill>
                  <a:schemeClr val="tx1"/>
                </a:solidFill>
              </a:rPr>
              <a:t>learning</a:t>
            </a:r>
            <a:r>
              <a:rPr lang="en-US" sz="3600">
                <a:solidFill>
                  <a:schemeClr val="tx1"/>
                </a:solidFill>
                <a:latin typeface="+mj-lt"/>
              </a:rPr>
              <a:t> </a:t>
            </a:r>
            <a:r>
              <a:rPr lang="en-US" sz="3600">
                <a:solidFill>
                  <a:schemeClr val="tx1"/>
                </a:solidFill>
              </a:rPr>
              <a:t>model</a:t>
            </a:r>
            <a:endParaRPr lang="en-US" sz="3600">
              <a:solidFill>
                <a:schemeClr val="tx1"/>
              </a:solidFill>
              <a:latin typeface="+mj-lt"/>
            </a:endParaRPr>
          </a:p>
          <a:p>
            <a:pPr marL="335915" indent="-335915"/>
            <a:endParaRPr lang="en-US" sz="800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800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10" name="Picture 9">
            <a:extLst>
              <a:ext uri="{FF2B5EF4-FFF2-40B4-BE49-F238E27FC236}">
                <a16:creationId xmlns:a16="http://schemas.microsoft.com/office/drawing/2014/main" id="{33E8DA4D-C4DE-4B57-B015-1A95D1F33D0C}"/>
              </a:ext>
            </a:extLst>
          </p:cNvPr>
          <p:cNvPicPr>
            <a:picLocks noChangeAspect="1"/>
          </p:cNvPicPr>
          <p:nvPr/>
        </p:nvPicPr>
        <p:blipFill>
          <a:blip r:embed="rId3"/>
          <a:stretch>
            <a:fillRect/>
          </a:stretch>
        </p:blipFill>
        <p:spPr>
          <a:xfrm>
            <a:off x="7432040" y="3021505"/>
            <a:ext cx="4634835" cy="2159364"/>
          </a:xfrm>
          <a:prstGeom prst="rect">
            <a:avLst/>
          </a:prstGeom>
        </p:spPr>
      </p:pic>
      <p:sp>
        <p:nvSpPr>
          <p:cNvPr id="12" name="Oval 11">
            <a:extLst>
              <a:ext uri="{FF2B5EF4-FFF2-40B4-BE49-F238E27FC236}">
                <a16:creationId xmlns:a16="http://schemas.microsoft.com/office/drawing/2014/main" id="{F687D3D9-DF5F-4670-BB59-4D1E3B251D0C}"/>
              </a:ext>
            </a:extLst>
          </p:cNvPr>
          <p:cNvSpPr/>
          <p:nvPr/>
        </p:nvSpPr>
        <p:spPr bwMode="auto">
          <a:xfrm>
            <a:off x="7301463" y="3021504"/>
            <a:ext cx="2468084" cy="63412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B98A1DBD-4254-4C8E-8EE8-91FD658364A7}"/>
              </a:ext>
            </a:extLst>
          </p:cNvPr>
          <p:cNvSpPr txBox="1"/>
          <p:nvPr/>
        </p:nvSpPr>
        <p:spPr>
          <a:xfrm>
            <a:off x="7722168" y="5222179"/>
            <a:ext cx="4202912" cy="849463"/>
          </a:xfrm>
          <a:prstGeom prst="rect">
            <a:avLst/>
          </a:prstGeom>
          <a:noFill/>
        </p:spPr>
        <p:txBody>
          <a:bodyPr wrap="square" lIns="182880" tIns="146304" rIns="182880" bIns="146304" rtlCol="0" anchor="t">
            <a:spAutoFit/>
          </a:bodyPr>
          <a:lstStyle/>
          <a:p>
            <a:pPr>
              <a:lnSpc>
                <a:spcPct val="90000"/>
              </a:lnSpc>
              <a:spcAft>
                <a:spcPts val="600"/>
              </a:spcAft>
            </a:pPr>
            <a:r>
              <a:rPr lang="en-US" sz="2000">
                <a:gradFill>
                  <a:gsLst>
                    <a:gs pos="2917">
                      <a:schemeClr val="tx1"/>
                    </a:gs>
                    <a:gs pos="30000">
                      <a:schemeClr val="tx1"/>
                    </a:gs>
                  </a:gsLst>
                  <a:lin ang="5400000" scaled="0"/>
                </a:gradFill>
              </a:rPr>
              <a:t>Azure Machine Learning (ML) with Two-class logistic regression</a:t>
            </a:r>
          </a:p>
        </p:txBody>
      </p:sp>
      <p:pic>
        <p:nvPicPr>
          <p:cNvPr id="16" name="Picture 15">
            <a:extLst>
              <a:ext uri="{FF2B5EF4-FFF2-40B4-BE49-F238E27FC236}">
                <a16:creationId xmlns:a16="http://schemas.microsoft.com/office/drawing/2014/main" id="{E9FA98F5-4AD8-4B32-B457-3F221724D027}"/>
              </a:ext>
            </a:extLst>
          </p:cNvPr>
          <p:cNvPicPr>
            <a:picLocks noChangeAspect="1"/>
          </p:cNvPicPr>
          <p:nvPr/>
        </p:nvPicPr>
        <p:blipFill>
          <a:blip r:embed="rId4"/>
          <a:stretch>
            <a:fillRect/>
          </a:stretch>
        </p:blipFill>
        <p:spPr>
          <a:xfrm>
            <a:off x="269240" y="3021504"/>
            <a:ext cx="3581400" cy="1905000"/>
          </a:xfrm>
          <a:prstGeom prst="rect">
            <a:avLst/>
          </a:prstGeom>
        </p:spPr>
      </p:pic>
      <p:sp>
        <p:nvSpPr>
          <p:cNvPr id="17" name="Arrow: Right 16">
            <a:extLst>
              <a:ext uri="{FF2B5EF4-FFF2-40B4-BE49-F238E27FC236}">
                <a16:creationId xmlns:a16="http://schemas.microsoft.com/office/drawing/2014/main" id="{5499FD96-C70C-41E0-8F11-471242CBC830}"/>
              </a:ext>
            </a:extLst>
          </p:cNvPr>
          <p:cNvSpPr/>
          <p:nvPr/>
        </p:nvSpPr>
        <p:spPr bwMode="auto">
          <a:xfrm>
            <a:off x="3850639" y="3508125"/>
            <a:ext cx="320180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b="1">
                <a:solidFill>
                  <a:schemeClr val="bg1"/>
                </a:solidFill>
                <a:ea typeface="Segoe UI" pitchFamily="34" charset="0"/>
                <a:cs typeface="Segoe UI" pitchFamily="34" charset="0"/>
              </a:rPr>
              <a:t>Prep data with Spark SQL</a:t>
            </a:r>
          </a:p>
        </p:txBody>
      </p:sp>
      <p:sp>
        <p:nvSpPr>
          <p:cNvPr id="18" name="TextBox 17">
            <a:extLst>
              <a:ext uri="{FF2B5EF4-FFF2-40B4-BE49-F238E27FC236}">
                <a16:creationId xmlns:a16="http://schemas.microsoft.com/office/drawing/2014/main" id="{CC8D587F-FD1A-4184-84B1-DA663F064B19}"/>
              </a:ext>
            </a:extLst>
          </p:cNvPr>
          <p:cNvSpPr txBox="1"/>
          <p:nvPr/>
        </p:nvSpPr>
        <p:spPr>
          <a:xfrm>
            <a:off x="993494" y="4888536"/>
            <a:ext cx="1820050" cy="926407"/>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Spark cluster</a:t>
            </a:r>
          </a:p>
          <a:p>
            <a:pPr>
              <a:lnSpc>
                <a:spcPct val="90000"/>
              </a:lnSpc>
              <a:spcAft>
                <a:spcPts val="600"/>
              </a:spcAft>
            </a:pPr>
            <a:r>
              <a:rPr lang="en-US" sz="2000">
                <a:gradFill>
                  <a:gsLst>
                    <a:gs pos="2917">
                      <a:schemeClr val="tx1"/>
                    </a:gs>
                    <a:gs pos="30000">
                      <a:schemeClr val="tx1"/>
                    </a:gs>
                  </a:gsLst>
                  <a:lin ang="5400000" scaled="0"/>
                </a:gradFill>
              </a:rPr>
              <a:t>on HDInsight</a:t>
            </a:r>
          </a:p>
        </p:txBody>
      </p:sp>
      <p:pic>
        <p:nvPicPr>
          <p:cNvPr id="5" name="Graphic 4">
            <a:extLst>
              <a:ext uri="{FF2B5EF4-FFF2-40B4-BE49-F238E27FC236}">
                <a16:creationId xmlns:a16="http://schemas.microsoft.com/office/drawing/2014/main" id="{2DF3C62C-9187-4DD6-BCF8-494663DB8E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3670" y="3824862"/>
            <a:ext cx="1463040" cy="1463040"/>
          </a:xfrm>
          <a:prstGeom prst="rect">
            <a:avLst/>
          </a:prstGeom>
        </p:spPr>
      </p:pic>
    </p:spTree>
    <p:extLst>
      <p:ext uri="{BB962C8B-B14F-4D97-AF65-F5344CB8AC3E}">
        <p14:creationId xmlns:p14="http://schemas.microsoft.com/office/powerpoint/2010/main" val="296159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7759686A-765E-484B-A1ED-AEDB632E75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2919" y="1622994"/>
            <a:ext cx="6478287" cy="5029200"/>
          </a:xfrm>
          <a:prstGeom prst="rect">
            <a:avLst/>
          </a:prstGeom>
        </p:spPr>
      </p:pic>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a:solidFill>
                  <a:schemeClr val="tx1"/>
                </a:solidFill>
                <a:latin typeface="+mj-lt"/>
              </a:rPr>
              <a:t>Data Loading</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C2E3EEDA-841B-4F59-B48D-223B50328ED5}"/>
              </a:ext>
            </a:extLst>
          </p:cNvPr>
          <p:cNvPicPr>
            <a:picLocks noChangeAspect="1"/>
          </p:cNvPicPr>
          <p:nvPr/>
        </p:nvPicPr>
        <p:blipFill>
          <a:blip r:embed="rId5">
            <a:biLevel thresh="25000"/>
          </a:blip>
          <a:stretch>
            <a:fillRect/>
          </a:stretch>
        </p:blipFill>
        <p:spPr>
          <a:xfrm>
            <a:off x="356608" y="2935214"/>
            <a:ext cx="1122801" cy="1097280"/>
          </a:xfrm>
          <a:prstGeom prst="rect">
            <a:avLst/>
          </a:prstGeom>
        </p:spPr>
      </p:pic>
      <p:pic>
        <p:nvPicPr>
          <p:cNvPr id="8" name="Picture 7">
            <a:extLst>
              <a:ext uri="{FF2B5EF4-FFF2-40B4-BE49-F238E27FC236}">
                <a16:creationId xmlns:a16="http://schemas.microsoft.com/office/drawing/2014/main" id="{3C58B8E8-F0D0-43A0-9B9E-3260DF5167CB}"/>
              </a:ext>
            </a:extLst>
          </p:cNvPr>
          <p:cNvPicPr>
            <a:picLocks noChangeAspect="1"/>
          </p:cNvPicPr>
          <p:nvPr/>
        </p:nvPicPr>
        <p:blipFill>
          <a:blip r:embed="rId5">
            <a:biLevel thresh="75000"/>
          </a:blip>
          <a:stretch>
            <a:fillRect/>
          </a:stretch>
        </p:blipFill>
        <p:spPr>
          <a:xfrm>
            <a:off x="654044" y="3666734"/>
            <a:ext cx="1122801" cy="1097280"/>
          </a:xfrm>
          <a:prstGeom prst="rect">
            <a:avLst/>
          </a:prstGeom>
        </p:spPr>
      </p:pic>
      <p:sp>
        <p:nvSpPr>
          <p:cNvPr id="9" name="Arrow: Right 8">
            <a:extLst>
              <a:ext uri="{FF2B5EF4-FFF2-40B4-BE49-F238E27FC236}">
                <a16:creationId xmlns:a16="http://schemas.microsoft.com/office/drawing/2014/main" id="{6B6EB87A-71B8-48F1-AF7B-13BEE9BCE4CF}"/>
              </a:ext>
            </a:extLst>
          </p:cNvPr>
          <p:cNvSpPr/>
          <p:nvPr/>
        </p:nvSpPr>
        <p:spPr bwMode="auto">
          <a:xfrm>
            <a:off x="7169727" y="3570411"/>
            <a:ext cx="2841653"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Monthly copy activity</a:t>
            </a:r>
          </a:p>
        </p:txBody>
      </p:sp>
      <p:sp>
        <p:nvSpPr>
          <p:cNvPr id="10" name="Arrow: Right 9">
            <a:extLst>
              <a:ext uri="{FF2B5EF4-FFF2-40B4-BE49-F238E27FC236}">
                <a16:creationId xmlns:a16="http://schemas.microsoft.com/office/drawing/2014/main" id="{19AD14E6-195B-48D4-B1AA-6A083605F18A}"/>
              </a:ext>
            </a:extLst>
          </p:cNvPr>
          <p:cNvSpPr/>
          <p:nvPr/>
        </p:nvSpPr>
        <p:spPr bwMode="auto">
          <a:xfrm>
            <a:off x="2092842" y="3572420"/>
            <a:ext cx="2931751" cy="93175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Integration runtime</a:t>
            </a:r>
          </a:p>
        </p:txBody>
      </p:sp>
      <p:sp>
        <p:nvSpPr>
          <p:cNvPr id="11" name="TextBox 10">
            <a:extLst>
              <a:ext uri="{FF2B5EF4-FFF2-40B4-BE49-F238E27FC236}">
                <a16:creationId xmlns:a16="http://schemas.microsoft.com/office/drawing/2014/main" id="{E4FD17DB-C523-4F8C-9792-066A87C766D0}"/>
              </a:ext>
            </a:extLst>
          </p:cNvPr>
          <p:cNvSpPr txBox="1"/>
          <p:nvPr/>
        </p:nvSpPr>
        <p:spPr>
          <a:xfrm>
            <a:off x="9767647" y="4764014"/>
            <a:ext cx="2486065" cy="572464"/>
          </a:xfrm>
          <a:prstGeom prst="rect">
            <a:avLst/>
          </a:prstGeom>
          <a:noFill/>
        </p:spPr>
        <p:txBody>
          <a:bodyPr wrap="non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blob storage</a:t>
            </a:r>
          </a:p>
        </p:txBody>
      </p:sp>
      <p:sp>
        <p:nvSpPr>
          <p:cNvPr id="12" name="TextBox 11">
            <a:extLst>
              <a:ext uri="{FF2B5EF4-FFF2-40B4-BE49-F238E27FC236}">
                <a16:creationId xmlns:a16="http://schemas.microsoft.com/office/drawing/2014/main" id="{EA8C6786-CBB7-4593-A6F8-9249E2992CB8}"/>
              </a:ext>
            </a:extLst>
          </p:cNvPr>
          <p:cNvSpPr txBox="1"/>
          <p:nvPr/>
        </p:nvSpPr>
        <p:spPr>
          <a:xfrm>
            <a:off x="4866438" y="4764014"/>
            <a:ext cx="2432589" cy="572464"/>
          </a:xfrm>
          <a:prstGeom prst="rect">
            <a:avLst/>
          </a:prstGeom>
          <a:noFill/>
        </p:spPr>
        <p:txBody>
          <a:bodyPr wrap="non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Azure data factory</a:t>
            </a:r>
          </a:p>
        </p:txBody>
      </p:sp>
      <p:sp>
        <p:nvSpPr>
          <p:cNvPr id="13" name="TextBox 12">
            <a:extLst>
              <a:ext uri="{FF2B5EF4-FFF2-40B4-BE49-F238E27FC236}">
                <a16:creationId xmlns:a16="http://schemas.microsoft.com/office/drawing/2014/main" id="{B1AD4D22-8498-42F7-94CF-EEF523EC9709}"/>
              </a:ext>
            </a:extLst>
          </p:cNvPr>
          <p:cNvSpPr txBox="1"/>
          <p:nvPr/>
        </p:nvSpPr>
        <p:spPr>
          <a:xfrm>
            <a:off x="197717" y="4764014"/>
            <a:ext cx="2083263" cy="926407"/>
          </a:xfrm>
          <a:prstGeom prst="rect">
            <a:avLst/>
          </a:prstGeom>
          <a:noFill/>
        </p:spPr>
        <p:txBody>
          <a:bodyPr wrap="non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Historical flight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&amp; weather data</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Semilight"/>
            </a:endParaRPr>
          </a:p>
        </p:txBody>
      </p:sp>
      <p:pic>
        <p:nvPicPr>
          <p:cNvPr id="15" name="Graphic 14" descr="Monthly calendar">
            <a:extLst>
              <a:ext uri="{FF2B5EF4-FFF2-40B4-BE49-F238E27FC236}">
                <a16:creationId xmlns:a16="http://schemas.microsoft.com/office/drawing/2014/main" id="{9E177CF5-8028-45C4-9459-E850385079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36148" y="2660894"/>
            <a:ext cx="1188720" cy="1188720"/>
          </a:xfrm>
          <a:prstGeom prst="rect">
            <a:avLst/>
          </a:prstGeom>
        </p:spPr>
      </p:pic>
      <p:pic>
        <p:nvPicPr>
          <p:cNvPr id="14" name="Graphic 13">
            <a:extLst>
              <a:ext uri="{FF2B5EF4-FFF2-40B4-BE49-F238E27FC236}">
                <a16:creationId xmlns:a16="http://schemas.microsoft.com/office/drawing/2014/main" id="{8BF209E5-0723-41AE-AA6A-13E571623B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3915" y="2935214"/>
            <a:ext cx="1828800" cy="1828800"/>
          </a:xfrm>
          <a:prstGeom prst="rect">
            <a:avLst/>
          </a:prstGeom>
        </p:spPr>
      </p:pic>
    </p:spTree>
    <p:extLst>
      <p:ext uri="{BB962C8B-B14F-4D97-AF65-F5344CB8AC3E}">
        <p14:creationId xmlns:p14="http://schemas.microsoft.com/office/powerpoint/2010/main" val="104612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ferred solution architecture diagram">
            <a:extLst>
              <a:ext uri="{FF2B5EF4-FFF2-40B4-BE49-F238E27FC236}">
                <a16:creationId xmlns:a16="http://schemas.microsoft.com/office/drawing/2014/main" id="{94529BFA-2914-49D2-AA16-5678C0D8059F}"/>
              </a:ext>
            </a:extLst>
          </p:cNvPr>
          <p:cNvPicPr>
            <a:picLocks noChangeAspect="1"/>
          </p:cNvPicPr>
          <p:nvPr/>
        </p:nvPicPr>
        <p:blipFill>
          <a:blip r:embed="rId3"/>
          <a:stretch>
            <a:fillRect/>
          </a:stretch>
        </p:blipFill>
        <p:spPr>
          <a:xfrm>
            <a:off x="925066" y="1189176"/>
            <a:ext cx="10374923" cy="5448356"/>
          </a:xfrm>
          <a:prstGeom prst="rect">
            <a:avLst/>
          </a:prstGeom>
        </p:spPr>
      </p:pic>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130507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3600" dirty="0">
                <a:solidFill>
                  <a:schemeClr val="tx1"/>
                </a:solidFill>
                <a:latin typeface="Segoe UI Semilight" panose="020B0402040204020203" pitchFamily="34" charset="0"/>
                <a:cs typeface="Segoe UI Semilight" panose="020B0402040204020203" pitchFamily="34" charset="0"/>
              </a:rPr>
              <a:t>Power BI is a good option</a:t>
            </a:r>
          </a:p>
          <a:p>
            <a:r>
              <a:rPr lang="en-US" sz="3600" dirty="0">
                <a:solidFill>
                  <a:schemeClr val="tx1"/>
                </a:solidFill>
                <a:latin typeface="Segoe UI Semilight" panose="020B0402040204020203" pitchFamily="34" charset="0"/>
                <a:cs typeface="Segoe UI Semilight" panose="020B0402040204020203" pitchFamily="34" charset="0"/>
              </a:rPr>
              <a:t>Direct Query against Spark Hive tables</a:t>
            </a:r>
          </a:p>
          <a:p>
            <a:r>
              <a:rPr lang="en-US" sz="3600" dirty="0">
                <a:solidFill>
                  <a:schemeClr val="tx1"/>
                </a:solidFill>
                <a:latin typeface="Segoe UI Semilight" panose="020B0402040204020203" pitchFamily="34" charset="0"/>
                <a:cs typeface="Segoe UI Semilight" panose="020B0402040204020203" pitchFamily="34" charset="0"/>
              </a:rPr>
              <a:t>Use map visualization</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Power BI report containing multiple visualizations of flight delay data, including a map visualization.">
            <a:extLst>
              <a:ext uri="{FF2B5EF4-FFF2-40B4-BE49-F238E27FC236}">
                <a16:creationId xmlns:a16="http://schemas.microsoft.com/office/drawing/2014/main" id="{49B5EB91-C2C9-4A26-8A18-D5037031CEF0}"/>
              </a:ext>
            </a:extLst>
          </p:cNvPr>
          <p:cNvPicPr>
            <a:picLocks noChangeAspect="1"/>
          </p:cNvPicPr>
          <p:nvPr/>
        </p:nvPicPr>
        <p:blipFill>
          <a:blip r:embed="rId3"/>
          <a:stretch>
            <a:fillRect/>
          </a:stretch>
        </p:blipFill>
        <p:spPr>
          <a:xfrm>
            <a:off x="5644055" y="3003644"/>
            <a:ext cx="6281025" cy="3644291"/>
          </a:xfrm>
          <a:prstGeom prst="rect">
            <a:avLst/>
          </a:prstGeom>
        </p:spPr>
      </p:pic>
    </p:spTree>
    <p:extLst>
      <p:ext uri="{BB962C8B-B14F-4D97-AF65-F5344CB8AC3E}">
        <p14:creationId xmlns:p14="http://schemas.microsoft.com/office/powerpoint/2010/main" val="416776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7568CDE-37CB-4139-A3E1-8DA968592E4D}"/>
              </a:ext>
            </a:extLst>
          </p:cNvPr>
          <p:cNvSpPr/>
          <p:nvPr/>
        </p:nvSpPr>
        <p:spPr bwMode="auto">
          <a:xfrm>
            <a:off x="9547640" y="2240279"/>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88CFAE8B-13D2-48C0-8FA1-F434290A0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3663" y="1810446"/>
            <a:ext cx="3345313" cy="2597026"/>
          </a:xfrm>
          <a:prstGeom prst="rect">
            <a:avLst/>
          </a:prstGeom>
        </p:spPr>
      </p:pic>
      <p:sp>
        <p:nvSpPr>
          <p:cNvPr id="3" name="Content Placeholder 2"/>
          <p:cNvSpPr>
            <a:spLocks noGrp="1"/>
          </p:cNvSpPr>
          <p:nvPr>
            <p:ph type="body" sz="quarter" idx="10"/>
          </p:nvPr>
        </p:nvSpPr>
        <p:spPr>
          <a:xfrm>
            <a:off x="269240" y="1189177"/>
            <a:ext cx="9004080" cy="5458758"/>
          </a:xfrm>
        </p:spPr>
        <p:txBody>
          <a:bodyPr vert="horz" wrap="square" lIns="146304" tIns="91440" rIns="146304" bIns="91440" rtlCol="0" anchor="t">
            <a:noAutofit/>
          </a:bodyPr>
          <a:lstStyle/>
          <a:p>
            <a:pPr marL="0" indent="0">
              <a:buNone/>
            </a:pPr>
            <a:r>
              <a:rPr lang="en-US" sz="3600" dirty="0">
                <a:solidFill>
                  <a:schemeClr val="tx1"/>
                </a:solidFill>
                <a:latin typeface="+mj-lt"/>
              </a:rPr>
              <a:t>Visualization and </a:t>
            </a:r>
            <a:r>
              <a:rPr lang="en-US" sz="3600" dirty="0">
                <a:solidFill>
                  <a:schemeClr val="tx1"/>
                </a:solidFill>
              </a:rPr>
              <a:t>reporting</a:t>
            </a:r>
            <a:endParaRPr lang="en-US" sz="3600" dirty="0">
              <a:solidFill>
                <a:schemeClr val="tx1"/>
              </a:solidFill>
              <a:latin typeface="+mj-lt"/>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Use Query Editor component of the Power BI Desktop, then upload to Power BI service </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Create content pack with Power BI</a:t>
            </a:r>
          </a:p>
          <a:p>
            <a:pPr marL="335915" indent="-335915"/>
            <a:endParaRPr lang="en-US" sz="3600" dirty="0">
              <a:solidFill>
                <a:schemeClr val="tx1"/>
              </a:solidFill>
              <a:latin typeface="Segoe UI Semilight" panose="020B0402040204020203" pitchFamily="34" charset="0"/>
              <a:cs typeface="Segoe UI Semilight" panose="020B0402040204020203" pitchFamily="34" charset="0"/>
            </a:endParaRPr>
          </a:p>
          <a:p>
            <a:pPr marL="335915" indent="-335915"/>
            <a:r>
              <a:rPr lang="en-US" sz="3600" dirty="0">
                <a:solidFill>
                  <a:schemeClr val="tx1"/>
                </a:solidFill>
                <a:latin typeface="Segoe UI Semilight" panose="020B0402040204020203" pitchFamily="34" charset="0"/>
                <a:cs typeface="Segoe UI Semilight" panose="020B0402040204020203" pitchFamily="34" charset="0"/>
              </a:rPr>
              <a:t>Restrict access in Azure AD</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05457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DABE4B1D-0EFA-495A-9043-1A93EF1A55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pic>
        <p:nvPicPr>
          <p:cNvPr id="9" name="Graphic 8" descr="Help">
            <a:extLst>
              <a:ext uri="{FF2B5EF4-FFF2-40B4-BE49-F238E27FC236}">
                <a16:creationId xmlns:a16="http://schemas.microsoft.com/office/drawing/2014/main" id="{54CD2D13-647B-445A-B76D-087D8EF0A5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0757" y="990532"/>
            <a:ext cx="1920240" cy="1920240"/>
          </a:xfrm>
          <a:prstGeom prst="rect">
            <a:avLst/>
          </a:prstGeom>
        </p:spPr>
      </p:pic>
    </p:spTree>
    <p:extLst>
      <p:ext uri="{BB962C8B-B14F-4D97-AF65-F5344CB8AC3E}">
        <p14:creationId xmlns:p14="http://schemas.microsoft.com/office/powerpoint/2010/main" val="2882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t>What are the options for running SQL on Hadoop solutions in Azure?</a:t>
            </a:r>
          </a:p>
          <a:p>
            <a:endParaRPr lang="en-US" sz="3600" dirty="0">
              <a:solidFill>
                <a:schemeClr val="tx1"/>
              </a:solidFill>
            </a:endParaRPr>
          </a:p>
          <a:p>
            <a:r>
              <a:rPr lang="en-US" sz="3600" dirty="0"/>
              <a:t>Does Azure offer anything to speed up querying files in HDFS?</a:t>
            </a:r>
          </a:p>
          <a:p>
            <a:endParaRPr lang="en-US" sz="3600" dirty="0"/>
          </a:p>
          <a:p>
            <a:r>
              <a:rPr lang="en-US" sz="3600" dirty="0"/>
              <a:t>How can we identify, monitor, and protect PII data? </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F55831C3-38DB-44A3-A4A8-DB695B94DC55}"/>
              </a:ext>
            </a:extLst>
          </p:cNvPr>
          <p:cNvPicPr>
            <a:picLocks noChangeAspect="1"/>
          </p:cNvPicPr>
          <p:nvPr/>
        </p:nvPicPr>
        <p:blipFill>
          <a:blip r:embed="rId3"/>
          <a:stretch>
            <a:fillRect/>
          </a:stretch>
        </p:blipFill>
        <p:spPr>
          <a:xfrm>
            <a:off x="9414451" y="3360148"/>
            <a:ext cx="2598643" cy="2598643"/>
          </a:xfrm>
          <a:prstGeom prst="rect">
            <a:avLst/>
          </a:prstGeom>
        </p:spPr>
      </p:pic>
      <p:pic>
        <p:nvPicPr>
          <p:cNvPr id="7" name="Graphic 6" descr="Help">
            <a:extLst>
              <a:ext uri="{FF2B5EF4-FFF2-40B4-BE49-F238E27FC236}">
                <a16:creationId xmlns:a16="http://schemas.microsoft.com/office/drawing/2014/main" id="{3BC62E65-47CF-4155-8A55-06C750B56C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3652" y="1189176"/>
            <a:ext cx="1920240" cy="1920240"/>
          </a:xfrm>
          <a:prstGeom prst="rect">
            <a:avLst/>
          </a:prstGeom>
        </p:spPr>
      </p:pic>
    </p:spTree>
    <p:extLst>
      <p:ext uri="{BB962C8B-B14F-4D97-AF65-F5344CB8AC3E}">
        <p14:creationId xmlns:p14="http://schemas.microsoft.com/office/powerpoint/2010/main" val="403564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t>Is Azure Data Lake a good fit for our </a:t>
            </a:r>
            <a:r>
              <a:rPr lang="en-US" sz="3600" err="1"/>
              <a:t>PoC</a:t>
            </a:r>
            <a:r>
              <a:rPr lang="en-US" sz="3600"/>
              <a:t>?</a:t>
            </a:r>
          </a:p>
          <a:p>
            <a:endParaRPr lang="en-US" sz="3600"/>
          </a:p>
          <a:p>
            <a:r>
              <a:rPr lang="en-US" sz="3600"/>
              <a:t>Can access to our SQL DW be limited using Azure Active Directory?</a:t>
            </a:r>
          </a:p>
          <a:p>
            <a:endParaRPr lang="en-US" sz="3600"/>
          </a:p>
          <a:p>
            <a:r>
              <a:rPr lang="en-US" sz="3600"/>
              <a:t>What data visualization tools are available on Azure? Can access to these be managed with Active Directory? </a:t>
            </a:r>
          </a:p>
          <a:p>
            <a:endParaRPr lang="en-US" sz="3600"/>
          </a:p>
          <a:p>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11" name="Oval 10">
            <a:extLst>
              <a:ext uri="{FF2B5EF4-FFF2-40B4-BE49-F238E27FC236}">
                <a16:creationId xmlns:a16="http://schemas.microsoft.com/office/drawing/2014/main" id="{3C5015D6-1839-4AFD-AF7A-9FDFBBFA4571}"/>
              </a:ext>
            </a:extLst>
          </p:cNvPr>
          <p:cNvSpPr/>
          <p:nvPr/>
        </p:nvSpPr>
        <p:spPr bwMode="auto">
          <a:xfrm>
            <a:off x="9970686" y="3843580"/>
            <a:ext cx="1737360" cy="17373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logo&#10;&#10;Description generated with very high confidence">
            <a:extLst>
              <a:ext uri="{FF2B5EF4-FFF2-40B4-BE49-F238E27FC236}">
                <a16:creationId xmlns:a16="http://schemas.microsoft.com/office/drawing/2014/main" id="{AAAA9253-E3E3-499E-A67D-AF352DDE1AA9}"/>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908199" y="4276577"/>
            <a:ext cx="780290" cy="780290"/>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04E8843C-68D3-4B48-9801-81E15868785C}"/>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731444" y="3953227"/>
            <a:ext cx="780290" cy="780290"/>
          </a:xfrm>
          <a:prstGeom prst="rect">
            <a:avLst/>
          </a:prstGeom>
        </p:spPr>
      </p:pic>
      <p:pic>
        <p:nvPicPr>
          <p:cNvPr id="15" name="Picture 14" descr="A close up of a logo&#10;&#10;Description generated with high confidence">
            <a:extLst>
              <a:ext uri="{FF2B5EF4-FFF2-40B4-BE49-F238E27FC236}">
                <a16:creationId xmlns:a16="http://schemas.microsoft.com/office/drawing/2014/main" id="{D2183F3A-F954-4959-951F-51C70959C9CD}"/>
              </a:ext>
            </a:extLst>
          </p:cNvPr>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574196" y="4666722"/>
            <a:ext cx="780290" cy="780290"/>
          </a:xfrm>
          <a:prstGeom prst="rect">
            <a:avLst/>
          </a:prstGeom>
        </p:spPr>
      </p:pic>
      <p:pic>
        <p:nvPicPr>
          <p:cNvPr id="16" name="Picture 15">
            <a:extLst>
              <a:ext uri="{FF2B5EF4-FFF2-40B4-BE49-F238E27FC236}">
                <a16:creationId xmlns:a16="http://schemas.microsoft.com/office/drawing/2014/main" id="{041AD6EA-38A8-44A3-955B-F429AE0EEAD2}"/>
              </a:ext>
            </a:extLst>
          </p:cNvPr>
          <p:cNvPicPr>
            <a:picLocks noChangeAspect="1"/>
          </p:cNvPicPr>
          <p:nvPr/>
        </p:nvPicPr>
        <p:blipFill>
          <a:blip r:embed="rId7"/>
          <a:stretch>
            <a:fillRect/>
          </a:stretch>
        </p:blipFill>
        <p:spPr>
          <a:xfrm>
            <a:off x="9908199" y="1091137"/>
            <a:ext cx="1920240" cy="1920240"/>
          </a:xfrm>
          <a:prstGeom prst="rect">
            <a:avLst/>
          </a:prstGeom>
        </p:spPr>
      </p:pic>
    </p:spTree>
    <p:extLst>
      <p:ext uri="{BB962C8B-B14F-4D97-AF65-F5344CB8AC3E}">
        <p14:creationId xmlns:p14="http://schemas.microsoft.com/office/powerpoint/2010/main" val="34772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a:solidFill>
                  <a:schemeClr val="tx1"/>
                </a:solidFill>
              </a:rPr>
              <a:t>“</a:t>
            </a:r>
            <a:r>
              <a:rPr lang="en-US" sz="3600" i="1">
                <a:solidFill>
                  <a:schemeClr val="tx1"/>
                </a:solidFill>
              </a:rPr>
              <a:t>We are flying into the future with Azure, helping our customers more aggressively schedule their travel, and optimize their non-travel time</a:t>
            </a:r>
            <a:r>
              <a:rPr lang="en-US" sz="3600">
                <a:solidFill>
                  <a:schemeClr val="tx1"/>
                </a:solidFill>
              </a:rPr>
              <a:t>.”</a:t>
            </a:r>
          </a:p>
          <a:p>
            <a:pPr marL="0" indent="0">
              <a:buNone/>
            </a:pPr>
            <a:endParaRPr lang="en-US" sz="3600">
              <a:solidFill>
                <a:schemeClr val="tx1"/>
              </a:solidFill>
            </a:endParaRPr>
          </a:p>
          <a:p>
            <a:pPr marL="0" indent="0" algn="r">
              <a:buNone/>
            </a:pPr>
            <a:r>
              <a:rPr lang="en-US" sz="3600">
                <a:solidFill>
                  <a:schemeClr val="tx1"/>
                </a:solidFill>
              </a:rPr>
              <a:t>- Jack </a:t>
            </a:r>
            <a:r>
              <a:rPr lang="en-US" sz="3600" err="1">
                <a:solidFill>
                  <a:schemeClr val="tx1"/>
                </a:solidFill>
              </a:rPr>
              <a:t>Tradewinds</a:t>
            </a:r>
            <a:r>
              <a:rPr lang="en-US" sz="3600">
                <a:solidFill>
                  <a:schemeClr val="tx1"/>
                </a:solidFill>
              </a:rPr>
              <a:t>, CIO of </a:t>
            </a:r>
            <a:r>
              <a:rPr lang="en-US" sz="3600" err="1">
                <a:solidFill>
                  <a:schemeClr val="tx1"/>
                </a:solidFill>
              </a:rPr>
              <a:t>AdventureWorks</a:t>
            </a:r>
            <a:r>
              <a:rPr lang="en-US" sz="3600">
                <a:solidFill>
                  <a:schemeClr val="tx1"/>
                </a:solidFill>
              </a:rPr>
              <a:t> Travel</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descr="AdventureWorks Travel logo">
            <a:extLst>
              <a:ext uri="{FF2B5EF4-FFF2-40B4-BE49-F238E27FC236}">
                <a16:creationId xmlns:a16="http://schemas.microsoft.com/office/drawing/2014/main" id="{C8F4E69A-3531-4629-BCFA-412ED4EE1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57" y="4607430"/>
            <a:ext cx="4776288" cy="1079746"/>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227" y="2581528"/>
            <a:ext cx="11655840" cy="3210864"/>
          </a:xfrm>
        </p:spPr>
        <p:txBody>
          <a:bodyPr>
            <a:normAutofit/>
          </a:bodyPr>
          <a:lstStyle/>
          <a:p>
            <a:pPr marL="0" indent="0">
              <a:buNone/>
            </a:pPr>
            <a:r>
              <a:rPr lang="en-US" sz="3600" dirty="0" err="1">
                <a:solidFill>
                  <a:schemeClr val="tx1"/>
                </a:solidFill>
              </a:rPr>
              <a:t>AdventureWorks</a:t>
            </a:r>
            <a:r>
              <a:rPr lang="en-US" sz="3600" dirty="0">
                <a:solidFill>
                  <a:schemeClr val="tx1"/>
                </a:solidFill>
              </a:rPr>
              <a:t> Travel (AWT) provides concierge services for business travelers.</a:t>
            </a:r>
          </a:p>
          <a:p>
            <a:pPr marL="0" indent="0">
              <a:buNone/>
            </a:pPr>
            <a:endParaRPr lang="en-US" sz="3600" dirty="0">
              <a:solidFill>
                <a:schemeClr val="tx1"/>
              </a:solidFill>
            </a:endParaRPr>
          </a:p>
          <a:p>
            <a:pPr marL="0" indent="0">
              <a:buNone/>
            </a:pPr>
            <a:r>
              <a:rPr lang="en-US" sz="3600" dirty="0"/>
              <a:t>Interested in using predictive analytics to differentiate themselves in an increasingly crowded market.</a:t>
            </a:r>
          </a:p>
          <a:p>
            <a:pPr marL="0" indent="0">
              <a:buNone/>
            </a:pPr>
            <a:endParaRPr lang="en-US" sz="3600" dirty="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dventureWorks Travel logo">
            <a:extLst>
              <a:ext uri="{FF2B5EF4-FFF2-40B4-BE49-F238E27FC236}">
                <a16:creationId xmlns:a16="http://schemas.microsoft.com/office/drawing/2014/main" id="{E2FCE2CC-DF4C-436A-809A-1A12E5FE2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9016" y="1189176"/>
            <a:ext cx="4776288" cy="107974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189177"/>
            <a:ext cx="6879552" cy="5193150"/>
          </a:xfrm>
        </p:spPr>
        <p:txBody>
          <a:bodyPr>
            <a:normAutofit/>
          </a:bodyPr>
          <a:lstStyle/>
          <a:p>
            <a:r>
              <a:rPr lang="en-US" sz="3600"/>
              <a:t>Proposed solution to provide flight delay risk assessment to customers</a:t>
            </a:r>
          </a:p>
          <a:p>
            <a:endParaRPr lang="en-US" sz="3600"/>
          </a:p>
          <a:p>
            <a:r>
              <a:rPr lang="en-US" sz="3600"/>
              <a:t>Plan to use 30 years of flight delay and weather data</a:t>
            </a:r>
          </a:p>
          <a:p>
            <a:endParaRPr lang="en-US" sz="3600"/>
          </a:p>
          <a:p>
            <a:r>
              <a:rPr lang="en-US" sz="3600"/>
              <a:t>Want to pilot the solution internally</a:t>
            </a:r>
          </a:p>
          <a:p>
            <a:endParaRPr lang="en-US" sz="3600"/>
          </a:p>
          <a:p>
            <a:endParaRPr lang="en-US" sz="3600"/>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Graphic 5" descr="Map with pin">
            <a:extLst>
              <a:ext uri="{FF2B5EF4-FFF2-40B4-BE49-F238E27FC236}">
                <a16:creationId xmlns:a16="http://schemas.microsoft.com/office/drawing/2014/main" id="{18E3EDFC-A719-4F88-BDD9-D628865A0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120" y="4827847"/>
            <a:ext cx="1554480" cy="1554480"/>
          </a:xfrm>
          <a:prstGeom prst="rect">
            <a:avLst/>
          </a:prstGeom>
        </p:spPr>
      </p:pic>
      <p:pic>
        <p:nvPicPr>
          <p:cNvPr id="8" name="Graphic 7" descr="Partial Sun">
            <a:extLst>
              <a:ext uri="{FF2B5EF4-FFF2-40B4-BE49-F238E27FC236}">
                <a16:creationId xmlns:a16="http://schemas.microsoft.com/office/drawing/2014/main" id="{17DF5768-8C4C-4F9A-9392-3C19AA5FE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3360" y="1063599"/>
            <a:ext cx="1554480" cy="1554480"/>
          </a:xfrm>
          <a:prstGeom prst="rect">
            <a:avLst/>
          </a:prstGeom>
        </p:spPr>
      </p:pic>
      <p:pic>
        <p:nvPicPr>
          <p:cNvPr id="5" name="Graphic 4" descr="Airplane">
            <a:extLst>
              <a:ext uri="{FF2B5EF4-FFF2-40B4-BE49-F238E27FC236}">
                <a16:creationId xmlns:a16="http://schemas.microsoft.com/office/drawing/2014/main" id="{EC53D26C-B097-4AA1-B325-EADCF3551A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8880" y="1063599"/>
            <a:ext cx="1554480" cy="1554480"/>
          </a:xfrm>
          <a:prstGeom prst="rect">
            <a:avLst/>
          </a:prstGeom>
        </p:spPr>
      </p:pic>
      <p:cxnSp>
        <p:nvCxnSpPr>
          <p:cNvPr id="9" name="Straight Arrow Connector 8">
            <a:extLst>
              <a:ext uri="{FF2B5EF4-FFF2-40B4-BE49-F238E27FC236}">
                <a16:creationId xmlns:a16="http://schemas.microsoft.com/office/drawing/2014/main" id="{BDFAF7A5-178F-42B0-AB99-085D1D10987C}"/>
              </a:ext>
            </a:extLst>
          </p:cNvPr>
          <p:cNvCxnSpPr>
            <a:cxnSpLocks/>
            <a:stCxn id="5" idx="2"/>
            <a:endCxn id="7" idx="0"/>
          </p:cNvCxnSpPr>
          <p:nvPr/>
        </p:nvCxnSpPr>
        <p:spPr>
          <a:xfrm>
            <a:off x="881612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5D572E-3DEA-4347-A5C7-9433DEE7A404}"/>
              </a:ext>
            </a:extLst>
          </p:cNvPr>
          <p:cNvCxnSpPr>
            <a:cxnSpLocks/>
            <a:stCxn id="8" idx="2"/>
            <a:endCxn id="7" idx="0"/>
          </p:cNvCxnSpPr>
          <p:nvPr/>
        </p:nvCxnSpPr>
        <p:spPr>
          <a:xfrm flipH="1">
            <a:off x="9593360" y="2618079"/>
            <a:ext cx="777240" cy="676693"/>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821C44-6CA2-4E00-80D0-4C6C251512E1}"/>
              </a:ext>
            </a:extLst>
          </p:cNvPr>
          <p:cNvCxnSpPr>
            <a:cxnSpLocks/>
          </p:cNvCxnSpPr>
          <p:nvPr/>
        </p:nvCxnSpPr>
        <p:spPr>
          <a:xfrm>
            <a:off x="9593360" y="4377751"/>
            <a:ext cx="0" cy="7569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BE30CF9-0F86-4CD7-B699-60FDE03EF1C2}"/>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044720" y="3294772"/>
            <a:ext cx="1097280" cy="1097280"/>
          </a:xfrm>
          <a:prstGeom prst="rect">
            <a:avLst/>
          </a:prstGeom>
          <a:ln>
            <a:noFill/>
          </a:ln>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8005D50-5982-485B-BA9E-BD4870F26FF5}"/>
              </a:ext>
            </a:extLst>
          </p:cNvPr>
          <p:cNvSpPr/>
          <p:nvPr/>
        </p:nvSpPr>
        <p:spPr bwMode="auto">
          <a:xfrm>
            <a:off x="8100306" y="657282"/>
            <a:ext cx="2743200" cy="2743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189176"/>
            <a:ext cx="11653523" cy="5376723"/>
          </a:xfrm>
        </p:spPr>
        <p:txBody>
          <a:bodyPr>
            <a:normAutofit fontScale="92500" lnSpcReduction="20000"/>
          </a:bodyPr>
          <a:lstStyle/>
          <a:p>
            <a:r>
              <a:rPr lang="en-US" sz="3600"/>
              <a:t>Modernize their analytics platform</a:t>
            </a:r>
          </a:p>
          <a:p>
            <a:endParaRPr lang="en-US" sz="3600"/>
          </a:p>
          <a:p>
            <a:r>
              <a:rPr lang="en-US" sz="3600"/>
              <a:t>Ability to query data using SQL</a:t>
            </a:r>
          </a:p>
          <a:p>
            <a:endParaRPr lang="en-US" sz="3600"/>
          </a:p>
          <a:p>
            <a:r>
              <a:rPr lang="en-US" sz="3600"/>
              <a:t>Load and store all data in Azure</a:t>
            </a:r>
          </a:p>
          <a:p>
            <a:endParaRPr lang="en-US" sz="3600"/>
          </a:p>
          <a:p>
            <a:r>
              <a:rPr lang="en-US" sz="3600"/>
              <a:t>Use current weather forecast for flight delay predictions</a:t>
            </a:r>
          </a:p>
          <a:p>
            <a:endParaRPr lang="en-US" sz="3600"/>
          </a:p>
          <a:p>
            <a:r>
              <a:rPr lang="en-US" sz="3600"/>
              <a:t>Proof of concept machine learning model</a:t>
            </a:r>
          </a:p>
          <a:p>
            <a:endParaRPr lang="en-US" sz="3600"/>
          </a:p>
          <a:p>
            <a:r>
              <a:rPr lang="en-US" sz="3600"/>
              <a:t>Web-based visualizations of flight delay predictions</a:t>
            </a:r>
          </a:p>
          <a:p>
            <a:endParaRPr lang="en-US" sz="3600"/>
          </a:p>
          <a:p>
            <a:endParaRPr lang="en-US" sz="3600"/>
          </a:p>
          <a:p>
            <a:endParaRPr lang="en-US" sz="3600"/>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8439911" y="973015"/>
            <a:ext cx="1963104" cy="188595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Rounded Corners 185">
            <a:extLst>
              <a:ext uri="{FF2B5EF4-FFF2-40B4-BE49-F238E27FC236}">
                <a16:creationId xmlns:a16="http://schemas.microsoft.com/office/drawing/2014/main" id="{22354B24-DE79-4CBB-9B00-D04CB019CAF8}"/>
              </a:ext>
            </a:extLst>
          </p:cNvPr>
          <p:cNvSpPr/>
          <p:nvPr/>
        </p:nvSpPr>
        <p:spPr bwMode="auto">
          <a:xfrm>
            <a:off x="9705316" y="4532406"/>
            <a:ext cx="2245324"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70" name="Rectangle: Rounded Corners 169">
            <a:extLst>
              <a:ext uri="{FF2B5EF4-FFF2-40B4-BE49-F238E27FC236}">
                <a16:creationId xmlns:a16="http://schemas.microsoft.com/office/drawing/2014/main" id="{7D027F34-70F3-4BB0-A0EA-CBC6D2ECF431}"/>
              </a:ext>
            </a:extLst>
          </p:cNvPr>
          <p:cNvSpPr/>
          <p:nvPr/>
        </p:nvSpPr>
        <p:spPr bwMode="auto">
          <a:xfrm>
            <a:off x="423491" y="5871103"/>
            <a:ext cx="11369201" cy="961498"/>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E00650C4-93F8-470F-81BC-FEFB27B4762B}"/>
              </a:ext>
            </a:extLst>
          </p:cNvPr>
          <p:cNvSpPr/>
          <p:nvPr/>
        </p:nvSpPr>
        <p:spPr bwMode="auto">
          <a:xfrm>
            <a:off x="3424618" y="4467397"/>
            <a:ext cx="2245324"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38" name="Rectangle: Rounded Corners 137">
            <a:extLst>
              <a:ext uri="{FF2B5EF4-FFF2-40B4-BE49-F238E27FC236}">
                <a16:creationId xmlns:a16="http://schemas.microsoft.com/office/drawing/2014/main" id="{E4321D48-8E6F-43CA-9D5B-44DCE35138B6}"/>
              </a:ext>
            </a:extLst>
          </p:cNvPr>
          <p:cNvSpPr/>
          <p:nvPr/>
        </p:nvSpPr>
        <p:spPr bwMode="auto">
          <a:xfrm>
            <a:off x="6225972" y="4469343"/>
            <a:ext cx="3052181" cy="119108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30" name="Rectangle: Rounded Corners 129">
            <a:extLst>
              <a:ext uri="{FF2B5EF4-FFF2-40B4-BE49-F238E27FC236}">
                <a16:creationId xmlns:a16="http://schemas.microsoft.com/office/drawing/2014/main" id="{E9625BFC-D658-426B-B730-426EA8050B07}"/>
              </a:ext>
            </a:extLst>
          </p:cNvPr>
          <p:cNvSpPr/>
          <p:nvPr/>
        </p:nvSpPr>
        <p:spPr bwMode="auto">
          <a:xfrm>
            <a:off x="6227066" y="3059871"/>
            <a:ext cx="3052181" cy="1203680"/>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212" name="Rectangle: Rounded Corners 211">
            <a:extLst>
              <a:ext uri="{FF2B5EF4-FFF2-40B4-BE49-F238E27FC236}">
                <a16:creationId xmlns:a16="http://schemas.microsoft.com/office/drawing/2014/main" id="{14E3B13B-DCB4-47C1-9DEA-5D6F8D5B7425}"/>
              </a:ext>
            </a:extLst>
          </p:cNvPr>
          <p:cNvSpPr/>
          <p:nvPr/>
        </p:nvSpPr>
        <p:spPr bwMode="auto">
          <a:xfrm>
            <a:off x="9428235" y="3022391"/>
            <a:ext cx="2720862" cy="1211075"/>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200" dirty="0">
              <a:solidFill>
                <a:srgbClr val="002050"/>
              </a:soli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CED23925-1FF1-44E4-B38C-0DC19BFDF7B1}"/>
              </a:ext>
            </a:extLst>
          </p:cNvPr>
          <p:cNvSpPr/>
          <p:nvPr/>
        </p:nvSpPr>
        <p:spPr bwMode="auto">
          <a:xfrm>
            <a:off x="387189" y="3969295"/>
            <a:ext cx="2122599" cy="1840594"/>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300" dirty="0">
              <a:solidFill>
                <a:srgbClr val="002050"/>
              </a:solidFill>
              <a:latin typeface="Segoe UI Semilight"/>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15ACB045-9DE7-4943-8C4D-2EFABB105511}"/>
              </a:ext>
            </a:extLst>
          </p:cNvPr>
          <p:cNvSpPr/>
          <p:nvPr/>
        </p:nvSpPr>
        <p:spPr bwMode="auto">
          <a:xfrm>
            <a:off x="3240908" y="3073740"/>
            <a:ext cx="2627203"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385210" y="1685448"/>
            <a:ext cx="2165097" cy="2146365"/>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300" dirty="0">
              <a:solidFill>
                <a:srgbClr val="002050"/>
              </a:soli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a:xfrm>
            <a:off x="270895" y="410684"/>
            <a:ext cx="7386499" cy="527343"/>
          </a:xfrm>
        </p:spPr>
        <p:txBody>
          <a:bodyPr/>
          <a:lstStyle/>
          <a:p>
            <a:r>
              <a:rPr lang="en-US" dirty="0"/>
              <a:t>The Azure Data Landscape</a:t>
            </a:r>
          </a:p>
        </p:txBody>
      </p:sp>
      <p:grpSp>
        <p:nvGrpSpPr>
          <p:cNvPr id="85" name="Group 84">
            <a:extLst>
              <a:ext uri="{FF2B5EF4-FFF2-40B4-BE49-F238E27FC236}">
                <a16:creationId xmlns:a16="http://schemas.microsoft.com/office/drawing/2014/main" id="{037310AE-5831-4105-8E7C-7399C8FADCB7}"/>
              </a:ext>
            </a:extLst>
          </p:cNvPr>
          <p:cNvGrpSpPr/>
          <p:nvPr/>
        </p:nvGrpSpPr>
        <p:grpSpPr>
          <a:xfrm>
            <a:off x="1495128" y="2931636"/>
            <a:ext cx="818361" cy="805879"/>
            <a:chOff x="1566056" y="2562246"/>
            <a:chExt cx="982577" cy="989971"/>
          </a:xfrm>
        </p:grpSpPr>
        <p:pic>
          <p:nvPicPr>
            <p:cNvPr id="62" name="Picture 61">
              <a:extLst>
                <a:ext uri="{FF2B5EF4-FFF2-40B4-BE49-F238E27FC236}">
                  <a16:creationId xmlns:a16="http://schemas.microsoft.com/office/drawing/2014/main" id="{46AEBA4F-E587-4C28-992D-60A67A692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4982" y="2562246"/>
              <a:ext cx="692833" cy="692833"/>
            </a:xfrm>
            <a:prstGeom prst="rect">
              <a:avLst/>
            </a:prstGeom>
          </p:spPr>
        </p:pic>
        <p:sp>
          <p:nvSpPr>
            <p:cNvPr id="71" name="Rectangle 70">
              <a:extLst>
                <a:ext uri="{FF2B5EF4-FFF2-40B4-BE49-F238E27FC236}">
                  <a16:creationId xmlns:a16="http://schemas.microsoft.com/office/drawing/2014/main" id="{183A1EF0-E2C9-4A86-9B93-ED7257B42BD7}"/>
                </a:ext>
              </a:extLst>
            </p:cNvPr>
            <p:cNvSpPr/>
            <p:nvPr/>
          </p:nvSpPr>
          <p:spPr>
            <a:xfrm>
              <a:off x="1566056" y="3265348"/>
              <a:ext cx="982577" cy="28686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grpSp>
        <p:nvGrpSpPr>
          <p:cNvPr id="75" name="Group 74">
            <a:extLst>
              <a:ext uri="{FF2B5EF4-FFF2-40B4-BE49-F238E27FC236}">
                <a16:creationId xmlns:a16="http://schemas.microsoft.com/office/drawing/2014/main" id="{DA6795EC-A6EB-4659-ABA7-278EFC44292D}"/>
              </a:ext>
            </a:extLst>
          </p:cNvPr>
          <p:cNvGrpSpPr/>
          <p:nvPr/>
        </p:nvGrpSpPr>
        <p:grpSpPr>
          <a:xfrm>
            <a:off x="6368543" y="3258433"/>
            <a:ext cx="1195493" cy="790013"/>
            <a:chOff x="4612152" y="2120272"/>
            <a:chExt cx="1435386" cy="970479"/>
          </a:xfrm>
        </p:grpSpPr>
        <p:pic>
          <p:nvPicPr>
            <p:cNvPr id="8" name="Picture 7">
              <a:extLst>
                <a:ext uri="{FF2B5EF4-FFF2-40B4-BE49-F238E27FC236}">
                  <a16:creationId xmlns:a16="http://schemas.microsoft.com/office/drawing/2014/main" id="{0C90C51C-8317-410B-A032-BB2A9466F4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9501" y="2120272"/>
              <a:ext cx="560688" cy="560689"/>
            </a:xfrm>
            <a:prstGeom prst="rect">
              <a:avLst/>
            </a:prstGeom>
          </p:spPr>
        </p:pic>
        <p:sp>
          <p:nvSpPr>
            <p:cNvPr id="72" name="Rectangle 71">
              <a:extLst>
                <a:ext uri="{FF2B5EF4-FFF2-40B4-BE49-F238E27FC236}">
                  <a16:creationId xmlns:a16="http://schemas.microsoft.com/office/drawing/2014/main" id="{5824A722-750D-448A-8ACB-72DBE71BBC4D}"/>
                </a:ext>
              </a:extLst>
            </p:cNvPr>
            <p:cNvSpPr/>
            <p:nvPr/>
          </p:nvSpPr>
          <p:spPr>
            <a:xfrm>
              <a:off x="4612152" y="2630408"/>
              <a:ext cx="1435386"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DATA LAKE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grpSp>
        <p:nvGrpSpPr>
          <p:cNvPr id="78" name="Group 77">
            <a:extLst>
              <a:ext uri="{FF2B5EF4-FFF2-40B4-BE49-F238E27FC236}">
                <a16:creationId xmlns:a16="http://schemas.microsoft.com/office/drawing/2014/main" id="{C81CC157-7A6D-469E-96A8-9FB47D5939CA}"/>
              </a:ext>
            </a:extLst>
          </p:cNvPr>
          <p:cNvGrpSpPr/>
          <p:nvPr/>
        </p:nvGrpSpPr>
        <p:grpSpPr>
          <a:xfrm>
            <a:off x="9734743" y="3228769"/>
            <a:ext cx="1372697" cy="711599"/>
            <a:chOff x="7977318" y="1755617"/>
            <a:chExt cx="1648147" cy="874152"/>
          </a:xfrm>
        </p:grpSpPr>
        <p:pic>
          <p:nvPicPr>
            <p:cNvPr id="28" name="Picture 27">
              <a:extLst>
                <a:ext uri="{FF2B5EF4-FFF2-40B4-BE49-F238E27FC236}">
                  <a16:creationId xmlns:a16="http://schemas.microsoft.com/office/drawing/2014/main" id="{1723B7FF-8E94-4E1D-8595-28E80292F5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0727" y="1755617"/>
              <a:ext cx="508184" cy="508184"/>
            </a:xfrm>
            <a:prstGeom prst="rect">
              <a:avLst/>
            </a:prstGeom>
          </p:spPr>
        </p:pic>
        <p:sp>
          <p:nvSpPr>
            <p:cNvPr id="77" name="Rectangle 76">
              <a:extLst>
                <a:ext uri="{FF2B5EF4-FFF2-40B4-BE49-F238E27FC236}">
                  <a16:creationId xmlns:a16="http://schemas.microsoft.com/office/drawing/2014/main" id="{3C050424-CDE5-44E4-A1DC-DE7A140FF549}"/>
                </a:ext>
              </a:extLst>
            </p:cNvPr>
            <p:cNvSpPr/>
            <p:nvPr/>
          </p:nvSpPr>
          <p:spPr>
            <a:xfrm>
              <a:off x="7977318" y="2342860"/>
              <a:ext cx="1648147" cy="28690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ML</a:t>
              </a:r>
            </a:p>
          </p:txBody>
        </p:sp>
      </p:grpSp>
      <p:grpSp>
        <p:nvGrpSpPr>
          <p:cNvPr id="80" name="Group 79">
            <a:extLst>
              <a:ext uri="{FF2B5EF4-FFF2-40B4-BE49-F238E27FC236}">
                <a16:creationId xmlns:a16="http://schemas.microsoft.com/office/drawing/2014/main" id="{FE89CAA4-70AE-4118-A1A5-D2C9EC753950}"/>
              </a:ext>
            </a:extLst>
          </p:cNvPr>
          <p:cNvGrpSpPr/>
          <p:nvPr/>
        </p:nvGrpSpPr>
        <p:grpSpPr>
          <a:xfrm>
            <a:off x="385210" y="1929941"/>
            <a:ext cx="1058077" cy="907988"/>
            <a:chOff x="648766" y="1758638"/>
            <a:chExt cx="1270395" cy="1115403"/>
          </a:xfrm>
        </p:grpSpPr>
        <p:pic>
          <p:nvPicPr>
            <p:cNvPr id="6" name="Picture 5">
              <a:extLst>
                <a:ext uri="{FF2B5EF4-FFF2-40B4-BE49-F238E27FC236}">
                  <a16:creationId xmlns:a16="http://schemas.microsoft.com/office/drawing/2014/main" id="{0209BED7-7BCC-4514-8282-477288ED67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769" y="1758638"/>
              <a:ext cx="635521" cy="635521"/>
            </a:xfrm>
            <a:prstGeom prst="rect">
              <a:avLst/>
            </a:prstGeom>
          </p:spPr>
        </p:pic>
        <p:sp>
          <p:nvSpPr>
            <p:cNvPr id="79" name="Rectangle 78">
              <a:extLst>
                <a:ext uri="{FF2B5EF4-FFF2-40B4-BE49-F238E27FC236}">
                  <a16:creationId xmlns:a16="http://schemas.microsoft.com/office/drawing/2014/main" id="{642ED4E8-FBB3-49BC-A569-8FB928156803}"/>
                </a:ext>
              </a:extLst>
            </p:cNvPr>
            <p:cNvSpPr/>
            <p:nvPr/>
          </p:nvSpPr>
          <p:spPr>
            <a:xfrm>
              <a:off x="648766" y="2413699"/>
              <a:ext cx="1270395" cy="460342"/>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grpSp>
      <p:grpSp>
        <p:nvGrpSpPr>
          <p:cNvPr id="82" name="Group 81">
            <a:extLst>
              <a:ext uri="{FF2B5EF4-FFF2-40B4-BE49-F238E27FC236}">
                <a16:creationId xmlns:a16="http://schemas.microsoft.com/office/drawing/2014/main" id="{39A45081-ABA9-4805-819B-C557AD6B5099}"/>
              </a:ext>
            </a:extLst>
          </p:cNvPr>
          <p:cNvGrpSpPr/>
          <p:nvPr/>
        </p:nvGrpSpPr>
        <p:grpSpPr>
          <a:xfrm>
            <a:off x="1385385" y="1915595"/>
            <a:ext cx="1105078" cy="917449"/>
            <a:chOff x="1379491" y="1758639"/>
            <a:chExt cx="1326829" cy="1127025"/>
          </a:xfrm>
        </p:grpSpPr>
        <p:pic>
          <p:nvPicPr>
            <p:cNvPr id="56" name="Picture 55">
              <a:extLst>
                <a:ext uri="{FF2B5EF4-FFF2-40B4-BE49-F238E27FC236}">
                  <a16:creationId xmlns:a16="http://schemas.microsoft.com/office/drawing/2014/main" id="{62CA4D18-BE47-4FC6-99A2-E4B923E2D8BA}"/>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44924" y="1758639"/>
              <a:ext cx="705202" cy="705202"/>
            </a:xfrm>
            <a:prstGeom prst="rect">
              <a:avLst/>
            </a:prstGeom>
          </p:spPr>
        </p:pic>
        <p:sp>
          <p:nvSpPr>
            <p:cNvPr id="81" name="Rectangle 80">
              <a:extLst>
                <a:ext uri="{FF2B5EF4-FFF2-40B4-BE49-F238E27FC236}">
                  <a16:creationId xmlns:a16="http://schemas.microsoft.com/office/drawing/2014/main" id="{F73A2E2C-2996-4B7D-A41E-A2EF9E1490B0}"/>
                </a:ext>
              </a:extLst>
            </p:cNvPr>
            <p:cNvSpPr/>
            <p:nvPr/>
          </p:nvSpPr>
          <p:spPr>
            <a:xfrm>
              <a:off x="1379491" y="2425321"/>
              <a:ext cx="1326829"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IMPORT EXPORT SERVICE</a:t>
              </a:r>
            </a:p>
          </p:txBody>
        </p:sp>
      </p:grpSp>
      <p:grpSp>
        <p:nvGrpSpPr>
          <p:cNvPr id="84" name="Group 83">
            <a:extLst>
              <a:ext uri="{FF2B5EF4-FFF2-40B4-BE49-F238E27FC236}">
                <a16:creationId xmlns:a16="http://schemas.microsoft.com/office/drawing/2014/main" id="{1B62ADB0-FBF2-4BA1-BCC8-F4BD5B660323}"/>
              </a:ext>
            </a:extLst>
          </p:cNvPr>
          <p:cNvGrpSpPr/>
          <p:nvPr/>
        </p:nvGrpSpPr>
        <p:grpSpPr>
          <a:xfrm>
            <a:off x="539758" y="2978774"/>
            <a:ext cx="736418" cy="754219"/>
            <a:chOff x="828276" y="2636498"/>
            <a:chExt cx="884193" cy="926508"/>
          </a:xfrm>
        </p:grpSpPr>
        <p:pic>
          <p:nvPicPr>
            <p:cNvPr id="60" name="Picture 59">
              <a:extLst>
                <a:ext uri="{FF2B5EF4-FFF2-40B4-BE49-F238E27FC236}">
                  <a16:creationId xmlns:a16="http://schemas.microsoft.com/office/drawing/2014/main" id="{5EF915C8-44C5-49DE-BF92-39EA157ABF91}"/>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9138" y="2636498"/>
              <a:ext cx="610295" cy="610295"/>
            </a:xfrm>
            <a:prstGeom prst="rect">
              <a:avLst/>
            </a:prstGeom>
          </p:spPr>
        </p:pic>
        <p:sp>
          <p:nvSpPr>
            <p:cNvPr id="83" name="Rectangle 82">
              <a:extLst>
                <a:ext uri="{FF2B5EF4-FFF2-40B4-BE49-F238E27FC236}">
                  <a16:creationId xmlns:a16="http://schemas.microsoft.com/office/drawing/2014/main" id="{2CDD860D-BC1B-4C25-8B42-91F741ACA255}"/>
                </a:ext>
              </a:extLst>
            </p:cNvPr>
            <p:cNvSpPr/>
            <p:nvPr/>
          </p:nvSpPr>
          <p:spPr>
            <a:xfrm>
              <a:off x="828276" y="3281697"/>
              <a:ext cx="884193" cy="28130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grpSp>
        <p:nvGrpSpPr>
          <p:cNvPr id="89" name="Group 88">
            <a:extLst>
              <a:ext uri="{FF2B5EF4-FFF2-40B4-BE49-F238E27FC236}">
                <a16:creationId xmlns:a16="http://schemas.microsoft.com/office/drawing/2014/main" id="{55BC8F86-E71D-4CCF-ABD9-DB5AC366B7E7}"/>
              </a:ext>
            </a:extLst>
          </p:cNvPr>
          <p:cNvGrpSpPr/>
          <p:nvPr/>
        </p:nvGrpSpPr>
        <p:grpSpPr>
          <a:xfrm>
            <a:off x="386177" y="4098352"/>
            <a:ext cx="1043580" cy="750867"/>
            <a:chOff x="569344" y="4169308"/>
            <a:chExt cx="1252990" cy="922390"/>
          </a:xfrm>
        </p:grpSpPr>
        <p:pic>
          <p:nvPicPr>
            <p:cNvPr id="24" name="Picture 23">
              <a:extLst>
                <a:ext uri="{FF2B5EF4-FFF2-40B4-BE49-F238E27FC236}">
                  <a16:creationId xmlns:a16="http://schemas.microsoft.com/office/drawing/2014/main" id="{18E91F13-2360-4BC2-A11F-1E2D027C70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079" y="4169308"/>
              <a:ext cx="635521" cy="635521"/>
            </a:xfrm>
            <a:prstGeom prst="rect">
              <a:avLst/>
            </a:prstGeom>
          </p:spPr>
        </p:pic>
        <p:sp>
          <p:nvSpPr>
            <p:cNvPr id="86" name="Rectangle 85">
              <a:extLst>
                <a:ext uri="{FF2B5EF4-FFF2-40B4-BE49-F238E27FC236}">
                  <a16:creationId xmlns:a16="http://schemas.microsoft.com/office/drawing/2014/main" id="{64E6ACDE-3E13-4554-B23E-BBD4DB7287F3}"/>
                </a:ext>
              </a:extLst>
            </p:cNvPr>
            <p:cNvSpPr/>
            <p:nvPr/>
          </p:nvSpPr>
          <p:spPr>
            <a:xfrm>
              <a:off x="569344" y="4804829"/>
              <a:ext cx="1252990"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grpSp>
      <p:grpSp>
        <p:nvGrpSpPr>
          <p:cNvPr id="88" name="Group 87">
            <a:extLst>
              <a:ext uri="{FF2B5EF4-FFF2-40B4-BE49-F238E27FC236}">
                <a16:creationId xmlns:a16="http://schemas.microsoft.com/office/drawing/2014/main" id="{4ABF7F40-4049-4F46-9ECE-1E96C51AD546}"/>
              </a:ext>
            </a:extLst>
          </p:cNvPr>
          <p:cNvGrpSpPr/>
          <p:nvPr/>
        </p:nvGrpSpPr>
        <p:grpSpPr>
          <a:xfrm>
            <a:off x="1349291" y="4102864"/>
            <a:ext cx="1271142" cy="755752"/>
            <a:chOff x="1462838" y="4174235"/>
            <a:chExt cx="1526216" cy="928392"/>
          </a:xfrm>
        </p:grpSpPr>
        <p:pic>
          <p:nvPicPr>
            <p:cNvPr id="16" name="Picture 15">
              <a:extLst>
                <a:ext uri="{FF2B5EF4-FFF2-40B4-BE49-F238E27FC236}">
                  <a16:creationId xmlns:a16="http://schemas.microsoft.com/office/drawing/2014/main" id="{93A80D6B-902A-4593-8FE6-DFF7F26521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08186" y="4174235"/>
              <a:ext cx="635521" cy="635521"/>
            </a:xfrm>
            <a:prstGeom prst="rect">
              <a:avLst/>
            </a:prstGeom>
          </p:spPr>
        </p:pic>
        <p:sp>
          <p:nvSpPr>
            <p:cNvPr id="87" name="Rectangle 86">
              <a:extLst>
                <a:ext uri="{FF2B5EF4-FFF2-40B4-BE49-F238E27FC236}">
                  <a16:creationId xmlns:a16="http://schemas.microsoft.com/office/drawing/2014/main" id="{8D25E3DF-C927-4518-9AF6-A587E276DD5E}"/>
                </a:ext>
              </a:extLst>
            </p:cNvPr>
            <p:cNvSpPr/>
            <p:nvPr/>
          </p:nvSpPr>
          <p:spPr>
            <a:xfrm>
              <a:off x="1462838" y="4815759"/>
              <a:ext cx="1526216" cy="286868"/>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grpSp>
      <p:grpSp>
        <p:nvGrpSpPr>
          <p:cNvPr id="92" name="Group 91">
            <a:extLst>
              <a:ext uri="{FF2B5EF4-FFF2-40B4-BE49-F238E27FC236}">
                <a16:creationId xmlns:a16="http://schemas.microsoft.com/office/drawing/2014/main" id="{D54521A7-0307-464A-93F0-E943E2795CDB}"/>
              </a:ext>
            </a:extLst>
          </p:cNvPr>
          <p:cNvGrpSpPr/>
          <p:nvPr/>
        </p:nvGrpSpPr>
        <p:grpSpPr>
          <a:xfrm>
            <a:off x="692152" y="6091589"/>
            <a:ext cx="1393330" cy="654221"/>
            <a:chOff x="384710" y="5895900"/>
            <a:chExt cx="1672923" cy="803670"/>
          </a:xfrm>
        </p:grpSpPr>
        <p:pic>
          <p:nvPicPr>
            <p:cNvPr id="18" name="Picture 17">
              <a:extLst>
                <a:ext uri="{FF2B5EF4-FFF2-40B4-BE49-F238E27FC236}">
                  <a16:creationId xmlns:a16="http://schemas.microsoft.com/office/drawing/2014/main" id="{12F5F119-DAE5-4867-8466-19B846A1F2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150" y="5895900"/>
              <a:ext cx="635521" cy="635521"/>
            </a:xfrm>
            <a:prstGeom prst="rect">
              <a:avLst/>
            </a:prstGeom>
          </p:spPr>
        </p:pic>
        <p:sp>
          <p:nvSpPr>
            <p:cNvPr id="91" name="Rectangle 90">
              <a:extLst>
                <a:ext uri="{FF2B5EF4-FFF2-40B4-BE49-F238E27FC236}">
                  <a16:creationId xmlns:a16="http://schemas.microsoft.com/office/drawing/2014/main" id="{12A84833-921A-4F1C-B6FB-94E5BF6E7C37}"/>
                </a:ext>
              </a:extLst>
            </p:cNvPr>
            <p:cNvSpPr/>
            <p:nvPr/>
          </p:nvSpPr>
          <p:spPr>
            <a:xfrm>
              <a:off x="384710" y="6416007"/>
              <a:ext cx="1672923" cy="28356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grpSp>
      <p:grpSp>
        <p:nvGrpSpPr>
          <p:cNvPr id="94" name="Group 93">
            <a:extLst>
              <a:ext uri="{FF2B5EF4-FFF2-40B4-BE49-F238E27FC236}">
                <a16:creationId xmlns:a16="http://schemas.microsoft.com/office/drawing/2014/main" id="{C8EC60DA-8B19-4038-8F42-332EE1736FD0}"/>
              </a:ext>
            </a:extLst>
          </p:cNvPr>
          <p:cNvGrpSpPr/>
          <p:nvPr/>
        </p:nvGrpSpPr>
        <p:grpSpPr>
          <a:xfrm>
            <a:off x="3999345" y="6011815"/>
            <a:ext cx="1200630" cy="892082"/>
            <a:chOff x="2053380" y="5848955"/>
            <a:chExt cx="1441555" cy="1095864"/>
          </a:xfrm>
        </p:grpSpPr>
        <p:pic>
          <p:nvPicPr>
            <p:cNvPr id="44" name="Picture 43">
              <a:extLst>
                <a:ext uri="{FF2B5EF4-FFF2-40B4-BE49-F238E27FC236}">
                  <a16:creationId xmlns:a16="http://schemas.microsoft.com/office/drawing/2014/main" id="{721032A2-C8A0-44B2-94A0-50410AB194F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56397" y="5848955"/>
              <a:ext cx="635521" cy="635521"/>
            </a:xfrm>
            <a:prstGeom prst="rect">
              <a:avLst/>
            </a:prstGeom>
          </p:spPr>
        </p:pic>
        <p:sp>
          <p:nvSpPr>
            <p:cNvPr id="93" name="Rectangle 92">
              <a:extLst>
                <a:ext uri="{FF2B5EF4-FFF2-40B4-BE49-F238E27FC236}">
                  <a16:creationId xmlns:a16="http://schemas.microsoft.com/office/drawing/2014/main" id="{2C3972FF-1952-40C5-A30A-30A1F9A603C9}"/>
                </a:ext>
              </a:extLst>
            </p:cNvPr>
            <p:cNvSpPr/>
            <p:nvPr/>
          </p:nvSpPr>
          <p:spPr>
            <a:xfrm>
              <a:off x="2053380" y="6484476"/>
              <a:ext cx="1441555"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NETWORK</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grpSp>
      <p:grpSp>
        <p:nvGrpSpPr>
          <p:cNvPr id="123" name="Group 122">
            <a:extLst>
              <a:ext uri="{FF2B5EF4-FFF2-40B4-BE49-F238E27FC236}">
                <a16:creationId xmlns:a16="http://schemas.microsoft.com/office/drawing/2014/main" id="{87DC14DC-0A3B-4C58-97C0-9D9D367688A9}"/>
              </a:ext>
            </a:extLst>
          </p:cNvPr>
          <p:cNvGrpSpPr/>
          <p:nvPr/>
        </p:nvGrpSpPr>
        <p:grpSpPr>
          <a:xfrm>
            <a:off x="9006744" y="6106081"/>
            <a:ext cx="1231078" cy="619381"/>
            <a:chOff x="6267447" y="3565731"/>
            <a:chExt cx="1478112" cy="760869"/>
          </a:xfrm>
        </p:grpSpPr>
        <p:pic>
          <p:nvPicPr>
            <p:cNvPr id="20" name="Picture 19">
              <a:extLst>
                <a:ext uri="{FF2B5EF4-FFF2-40B4-BE49-F238E27FC236}">
                  <a16:creationId xmlns:a16="http://schemas.microsoft.com/office/drawing/2014/main" id="{B5758DD6-5188-4A5F-9FB7-9100F4A92A8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88744" y="3565731"/>
              <a:ext cx="518620" cy="518620"/>
            </a:xfrm>
            <a:prstGeom prst="rect">
              <a:avLst/>
            </a:prstGeom>
          </p:spPr>
        </p:pic>
        <p:sp>
          <p:nvSpPr>
            <p:cNvPr id="96" name="Rectangle 95">
              <a:extLst>
                <a:ext uri="{FF2B5EF4-FFF2-40B4-BE49-F238E27FC236}">
                  <a16:creationId xmlns:a16="http://schemas.microsoft.com/office/drawing/2014/main" id="{2CEFB9C6-C70A-4D87-B761-3A00469F7141}"/>
                </a:ext>
              </a:extLst>
            </p:cNvPr>
            <p:cNvSpPr/>
            <p:nvPr/>
          </p:nvSpPr>
          <p:spPr>
            <a:xfrm>
              <a:off x="6267447" y="4039731"/>
              <a:ext cx="1478112"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grpSp>
      <p:grpSp>
        <p:nvGrpSpPr>
          <p:cNvPr id="117" name="Group 116">
            <a:extLst>
              <a:ext uri="{FF2B5EF4-FFF2-40B4-BE49-F238E27FC236}">
                <a16:creationId xmlns:a16="http://schemas.microsoft.com/office/drawing/2014/main" id="{84070B92-0A5F-4714-8EB3-AC1B86761036}"/>
              </a:ext>
            </a:extLst>
          </p:cNvPr>
          <p:cNvGrpSpPr/>
          <p:nvPr/>
        </p:nvGrpSpPr>
        <p:grpSpPr>
          <a:xfrm>
            <a:off x="10577255" y="6059112"/>
            <a:ext cx="1030759" cy="741077"/>
            <a:chOff x="7860033" y="5767829"/>
            <a:chExt cx="1237595" cy="910364"/>
          </a:xfrm>
        </p:grpSpPr>
        <p:pic>
          <p:nvPicPr>
            <p:cNvPr id="50" name="Picture 49">
              <a:extLst>
                <a:ext uri="{FF2B5EF4-FFF2-40B4-BE49-F238E27FC236}">
                  <a16:creationId xmlns:a16="http://schemas.microsoft.com/office/drawing/2014/main" id="{4576526B-6B83-4A2E-BB4F-1CBC75A7A88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61069" y="5767829"/>
              <a:ext cx="635521" cy="635521"/>
            </a:xfrm>
            <a:prstGeom prst="rect">
              <a:avLst/>
            </a:prstGeom>
          </p:spPr>
        </p:pic>
        <p:sp>
          <p:nvSpPr>
            <p:cNvPr id="97" name="Rectangle 96">
              <a:extLst>
                <a:ext uri="{FF2B5EF4-FFF2-40B4-BE49-F238E27FC236}">
                  <a16:creationId xmlns:a16="http://schemas.microsoft.com/office/drawing/2014/main" id="{BE3575EE-C48E-40EC-BFA3-63F83A661EB2}"/>
                </a:ext>
              </a:extLst>
            </p:cNvPr>
            <p:cNvSpPr/>
            <p:nvPr/>
          </p:nvSpPr>
          <p:spPr>
            <a:xfrm>
              <a:off x="7860033" y="6391324"/>
              <a:ext cx="1237595"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grpSp>
        <p:nvGrpSpPr>
          <p:cNvPr id="115" name="Group 114">
            <a:extLst>
              <a:ext uri="{FF2B5EF4-FFF2-40B4-BE49-F238E27FC236}">
                <a16:creationId xmlns:a16="http://schemas.microsoft.com/office/drawing/2014/main" id="{3EF77A97-65FB-4991-AE0E-A92E38001AE3}"/>
              </a:ext>
            </a:extLst>
          </p:cNvPr>
          <p:cNvGrpSpPr/>
          <p:nvPr/>
        </p:nvGrpSpPr>
        <p:grpSpPr>
          <a:xfrm>
            <a:off x="7328207" y="6013999"/>
            <a:ext cx="1348064" cy="886427"/>
            <a:chOff x="5543180" y="5767829"/>
            <a:chExt cx="1618573" cy="1088918"/>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34707" y="5767829"/>
              <a:ext cx="635521" cy="635521"/>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5543180" y="6396404"/>
              <a:ext cx="1618573"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OPERATIONS</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194" name="Group 193">
            <a:extLst>
              <a:ext uri="{FF2B5EF4-FFF2-40B4-BE49-F238E27FC236}">
                <a16:creationId xmlns:a16="http://schemas.microsoft.com/office/drawing/2014/main" id="{A015EFD9-8662-4375-8D14-92DE4E7FF586}"/>
              </a:ext>
            </a:extLst>
          </p:cNvPr>
          <p:cNvGrpSpPr/>
          <p:nvPr/>
        </p:nvGrpSpPr>
        <p:grpSpPr>
          <a:xfrm>
            <a:off x="6171472" y="4654701"/>
            <a:ext cx="1277552" cy="817007"/>
            <a:chOff x="4885193" y="3822471"/>
            <a:chExt cx="1533912" cy="1003640"/>
          </a:xfrm>
        </p:grpSpPr>
        <p:pic>
          <p:nvPicPr>
            <p:cNvPr id="38" name="Picture 37">
              <a:extLst>
                <a:ext uri="{FF2B5EF4-FFF2-40B4-BE49-F238E27FC236}">
                  <a16:creationId xmlns:a16="http://schemas.microsoft.com/office/drawing/2014/main" id="{B6CBA196-5099-4755-B088-82E1F2466A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34388" y="3822471"/>
              <a:ext cx="635521" cy="635521"/>
            </a:xfrm>
            <a:prstGeom prst="rect">
              <a:avLst/>
            </a:prstGeom>
          </p:spPr>
        </p:pic>
        <p:sp>
          <p:nvSpPr>
            <p:cNvPr id="100" name="Rectangle 99">
              <a:extLst>
                <a:ext uri="{FF2B5EF4-FFF2-40B4-BE49-F238E27FC236}">
                  <a16:creationId xmlns:a16="http://schemas.microsoft.com/office/drawing/2014/main" id="{D0618411-CDE9-427E-AA70-2E925487BD1D}"/>
                </a:ext>
              </a:extLst>
            </p:cNvPr>
            <p:cNvSpPr/>
            <p:nvPr/>
          </p:nvSpPr>
          <p:spPr>
            <a:xfrm>
              <a:off x="4885193" y="4365768"/>
              <a:ext cx="1533912"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STREAM ANALYTICS</a:t>
              </a:r>
            </a:p>
          </p:txBody>
        </p:sp>
      </p:grpSp>
      <p:grpSp>
        <p:nvGrpSpPr>
          <p:cNvPr id="124" name="Group 123">
            <a:extLst>
              <a:ext uri="{FF2B5EF4-FFF2-40B4-BE49-F238E27FC236}">
                <a16:creationId xmlns:a16="http://schemas.microsoft.com/office/drawing/2014/main" id="{00A6F6B3-1FBE-4772-BA99-C16893EAE493}"/>
              </a:ext>
            </a:extLst>
          </p:cNvPr>
          <p:cNvGrpSpPr/>
          <p:nvPr/>
        </p:nvGrpSpPr>
        <p:grpSpPr>
          <a:xfrm>
            <a:off x="3554743" y="4691149"/>
            <a:ext cx="1019541" cy="650690"/>
            <a:chOff x="5380889" y="2648492"/>
            <a:chExt cx="1224127" cy="799331"/>
          </a:xfrm>
        </p:grpSpPr>
        <p:pic>
          <p:nvPicPr>
            <p:cNvPr id="32" name="Picture 31">
              <a:extLst>
                <a:ext uri="{FF2B5EF4-FFF2-40B4-BE49-F238E27FC236}">
                  <a16:creationId xmlns:a16="http://schemas.microsoft.com/office/drawing/2014/main" id="{C7332EDA-BEB9-41FD-AF3F-E40E1404075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675192" y="2648492"/>
              <a:ext cx="635521" cy="635521"/>
            </a:xfrm>
            <a:prstGeom prst="rect">
              <a:avLst/>
            </a:prstGeom>
          </p:spPr>
        </p:pic>
        <p:sp>
          <p:nvSpPr>
            <p:cNvPr id="101" name="Rectangle 100">
              <a:extLst>
                <a:ext uri="{FF2B5EF4-FFF2-40B4-BE49-F238E27FC236}">
                  <a16:creationId xmlns:a16="http://schemas.microsoft.com/office/drawing/2014/main" id="{CEACDAE1-508A-4DD4-91CB-31EFDF7C22B5}"/>
                </a:ext>
              </a:extLst>
            </p:cNvPr>
            <p:cNvSpPr/>
            <p:nvPr/>
          </p:nvSpPr>
          <p:spPr>
            <a:xfrm>
              <a:off x="5380889" y="3160954"/>
              <a:ext cx="1224127"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grpSp>
      <p:grpSp>
        <p:nvGrpSpPr>
          <p:cNvPr id="114" name="Group 113">
            <a:extLst>
              <a:ext uri="{FF2B5EF4-FFF2-40B4-BE49-F238E27FC236}">
                <a16:creationId xmlns:a16="http://schemas.microsoft.com/office/drawing/2014/main" id="{934846EA-42B1-4A16-8DA5-0937C07C62B5}"/>
              </a:ext>
            </a:extLst>
          </p:cNvPr>
          <p:cNvGrpSpPr/>
          <p:nvPr/>
        </p:nvGrpSpPr>
        <p:grpSpPr>
          <a:xfrm>
            <a:off x="2433530" y="6027888"/>
            <a:ext cx="1227873" cy="850440"/>
            <a:chOff x="2554101" y="4671734"/>
            <a:chExt cx="1474263" cy="1044711"/>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73472" y="4671734"/>
              <a:ext cx="635521" cy="635521"/>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554101" y="5256102"/>
              <a:ext cx="1474263"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grpSp>
        <p:nvGrpSpPr>
          <p:cNvPr id="133" name="Group 132">
            <a:extLst>
              <a:ext uri="{FF2B5EF4-FFF2-40B4-BE49-F238E27FC236}">
                <a16:creationId xmlns:a16="http://schemas.microsoft.com/office/drawing/2014/main" id="{446382A6-AB75-4D80-99E9-DF7BD167E180}"/>
              </a:ext>
            </a:extLst>
          </p:cNvPr>
          <p:cNvGrpSpPr/>
          <p:nvPr/>
        </p:nvGrpSpPr>
        <p:grpSpPr>
          <a:xfrm>
            <a:off x="10616521" y="4779387"/>
            <a:ext cx="1327230" cy="648024"/>
            <a:chOff x="9448752" y="1641436"/>
            <a:chExt cx="1593560" cy="796055"/>
          </a:xfrm>
        </p:grpSpPr>
        <p:pic>
          <p:nvPicPr>
            <p:cNvPr id="4" name="Picture 3">
              <a:extLst>
                <a:ext uri="{FF2B5EF4-FFF2-40B4-BE49-F238E27FC236}">
                  <a16:creationId xmlns:a16="http://schemas.microsoft.com/office/drawing/2014/main" id="{DB399095-F5B0-4C5B-91BA-224C054492D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27772" y="1641436"/>
              <a:ext cx="635521" cy="635521"/>
            </a:xfrm>
            <a:prstGeom prst="rect">
              <a:avLst/>
            </a:prstGeom>
          </p:spPr>
        </p:pic>
        <p:sp>
          <p:nvSpPr>
            <p:cNvPr id="106" name="Rectangle 105">
              <a:extLst>
                <a:ext uri="{FF2B5EF4-FFF2-40B4-BE49-F238E27FC236}">
                  <a16:creationId xmlns:a16="http://schemas.microsoft.com/office/drawing/2014/main" id="{2129D376-6CFB-4301-BC2A-C5AAAFE960A3}"/>
                </a:ext>
              </a:extLst>
            </p:cNvPr>
            <p:cNvSpPr/>
            <p:nvPr/>
          </p:nvSpPr>
          <p:spPr>
            <a:xfrm>
              <a:off x="9448752" y="2150622"/>
              <a:ext cx="1593560"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grpSp>
      <p:grpSp>
        <p:nvGrpSpPr>
          <p:cNvPr id="134" name="Group 133">
            <a:extLst>
              <a:ext uri="{FF2B5EF4-FFF2-40B4-BE49-F238E27FC236}">
                <a16:creationId xmlns:a16="http://schemas.microsoft.com/office/drawing/2014/main" id="{7904683E-33B9-430A-9CC7-7F2B5BE53BD3}"/>
              </a:ext>
            </a:extLst>
          </p:cNvPr>
          <p:cNvGrpSpPr/>
          <p:nvPr/>
        </p:nvGrpSpPr>
        <p:grpSpPr>
          <a:xfrm>
            <a:off x="9893470" y="4750607"/>
            <a:ext cx="884928" cy="685604"/>
            <a:chOff x="10463221" y="1641437"/>
            <a:chExt cx="1062502" cy="842220"/>
          </a:xfrm>
        </p:grpSpPr>
        <p:pic>
          <p:nvPicPr>
            <p:cNvPr id="40" name="Picture 39">
              <a:extLst>
                <a:ext uri="{FF2B5EF4-FFF2-40B4-BE49-F238E27FC236}">
                  <a16:creationId xmlns:a16="http://schemas.microsoft.com/office/drawing/2014/main" id="{C5D6A4DF-69CE-4087-A9B7-3A72885463A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708879" y="1641437"/>
              <a:ext cx="571186" cy="571186"/>
            </a:xfrm>
            <a:prstGeom prst="rect">
              <a:avLst/>
            </a:prstGeom>
          </p:spPr>
        </p:pic>
        <p:sp>
          <p:nvSpPr>
            <p:cNvPr id="109" name="Rectangle 108">
              <a:extLst>
                <a:ext uri="{FF2B5EF4-FFF2-40B4-BE49-F238E27FC236}">
                  <a16:creationId xmlns:a16="http://schemas.microsoft.com/office/drawing/2014/main" id="{FB76C4CA-9139-476F-93D7-381F863F57C0}"/>
                </a:ext>
              </a:extLst>
            </p:cNvPr>
            <p:cNvSpPr/>
            <p:nvPr/>
          </p:nvSpPr>
          <p:spPr>
            <a:xfrm>
              <a:off x="10463221" y="2196788"/>
              <a:ext cx="1062502"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grpSp>
        <p:nvGrpSpPr>
          <p:cNvPr id="113" name="Group 112">
            <a:extLst>
              <a:ext uri="{FF2B5EF4-FFF2-40B4-BE49-F238E27FC236}">
                <a16:creationId xmlns:a16="http://schemas.microsoft.com/office/drawing/2014/main" id="{DEB52AA0-98D8-4CDD-B4AD-74DD8CA6300A}"/>
              </a:ext>
            </a:extLst>
          </p:cNvPr>
          <p:cNvGrpSpPr/>
          <p:nvPr/>
        </p:nvGrpSpPr>
        <p:grpSpPr>
          <a:xfrm>
            <a:off x="4576993" y="4708474"/>
            <a:ext cx="1049991" cy="835528"/>
            <a:chOff x="3185787" y="5690638"/>
            <a:chExt cx="1381083" cy="1150220"/>
          </a:xfrm>
        </p:grpSpPr>
        <p:pic>
          <p:nvPicPr>
            <p:cNvPr id="14" name="Picture 13">
              <a:extLst>
                <a:ext uri="{FF2B5EF4-FFF2-40B4-BE49-F238E27FC236}">
                  <a16:creationId xmlns:a16="http://schemas.microsoft.com/office/drawing/2014/main" id="{D03B125C-8B01-4137-913B-32AC56A257B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58567" y="5690638"/>
              <a:ext cx="635521" cy="635521"/>
            </a:xfrm>
            <a:prstGeom prst="rect">
              <a:avLst/>
            </a:prstGeom>
          </p:spPr>
        </p:pic>
        <p:sp>
          <p:nvSpPr>
            <p:cNvPr id="110" name="Rectangle 109">
              <a:extLst>
                <a:ext uri="{FF2B5EF4-FFF2-40B4-BE49-F238E27FC236}">
                  <a16:creationId xmlns:a16="http://schemas.microsoft.com/office/drawing/2014/main" id="{7A655CA9-761B-40CE-9649-C935370C1FF1}"/>
                </a:ext>
              </a:extLst>
            </p:cNvPr>
            <p:cNvSpPr/>
            <p:nvPr/>
          </p:nvSpPr>
          <p:spPr>
            <a:xfrm>
              <a:off x="3185787" y="6324977"/>
              <a:ext cx="1381083" cy="515881"/>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 CATALOG</a:t>
              </a:r>
            </a:p>
          </p:txBody>
        </p:sp>
      </p:grpSp>
      <p:grpSp>
        <p:nvGrpSpPr>
          <p:cNvPr id="112" name="Group 111">
            <a:extLst>
              <a:ext uri="{FF2B5EF4-FFF2-40B4-BE49-F238E27FC236}">
                <a16:creationId xmlns:a16="http://schemas.microsoft.com/office/drawing/2014/main" id="{314621F2-C9D2-419C-B758-2D94EBE9EFCB}"/>
              </a:ext>
            </a:extLst>
          </p:cNvPr>
          <p:cNvGrpSpPr/>
          <p:nvPr/>
        </p:nvGrpSpPr>
        <p:grpSpPr>
          <a:xfrm>
            <a:off x="5515449" y="6005381"/>
            <a:ext cx="1482677" cy="908755"/>
            <a:chOff x="4297606" y="5075265"/>
            <a:chExt cx="1780198" cy="1116345"/>
          </a:xfrm>
        </p:grpSpPr>
        <p:pic>
          <p:nvPicPr>
            <p:cNvPr id="26" name="Picture 25">
              <a:extLst>
                <a:ext uri="{FF2B5EF4-FFF2-40B4-BE49-F238E27FC236}">
                  <a16:creationId xmlns:a16="http://schemas.microsoft.com/office/drawing/2014/main" id="{0DBE90F0-D693-4113-9FA5-D283D748DE0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69945" y="5075265"/>
              <a:ext cx="635521" cy="635521"/>
            </a:xfrm>
            <a:prstGeom prst="rect">
              <a:avLst/>
            </a:prstGeom>
          </p:spPr>
        </p:pic>
        <p:sp>
          <p:nvSpPr>
            <p:cNvPr id="111" name="Rectangle 110">
              <a:extLst>
                <a:ext uri="{FF2B5EF4-FFF2-40B4-BE49-F238E27FC236}">
                  <a16:creationId xmlns:a16="http://schemas.microsoft.com/office/drawing/2014/main" id="{9E5A569E-3AC4-4E09-8086-FE38784E2062}"/>
                </a:ext>
              </a:extLst>
            </p:cNvPr>
            <p:cNvSpPr/>
            <p:nvPr/>
          </p:nvSpPr>
          <p:spPr>
            <a:xfrm>
              <a:off x="4297606" y="5731267"/>
              <a:ext cx="1780198"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KEY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grpSp>
        <p:nvGrpSpPr>
          <p:cNvPr id="119" name="Group 118">
            <a:extLst>
              <a:ext uri="{FF2B5EF4-FFF2-40B4-BE49-F238E27FC236}">
                <a16:creationId xmlns:a16="http://schemas.microsoft.com/office/drawing/2014/main" id="{FF2400ED-B1D6-4801-A808-8322EFEB7A0C}"/>
              </a:ext>
            </a:extLst>
          </p:cNvPr>
          <p:cNvGrpSpPr/>
          <p:nvPr/>
        </p:nvGrpSpPr>
        <p:grpSpPr>
          <a:xfrm>
            <a:off x="3514571" y="3287578"/>
            <a:ext cx="1128515" cy="845729"/>
            <a:chOff x="2814730" y="1682008"/>
            <a:chExt cx="1354967" cy="1038923"/>
          </a:xfrm>
        </p:grpSpPr>
        <p:pic>
          <p:nvPicPr>
            <p:cNvPr id="36" name="Picture 35">
              <a:extLst>
                <a:ext uri="{FF2B5EF4-FFF2-40B4-BE49-F238E27FC236}">
                  <a16:creationId xmlns:a16="http://schemas.microsoft.com/office/drawing/2014/main" id="{7C67B581-9D06-43BD-95B6-1847BCCEDCA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74454" y="1682008"/>
              <a:ext cx="635521" cy="635521"/>
            </a:xfrm>
            <a:prstGeom prst="rect">
              <a:avLst/>
            </a:prstGeom>
          </p:spPr>
        </p:pic>
        <p:sp>
          <p:nvSpPr>
            <p:cNvPr id="118" name="Rectangle 117">
              <a:extLst>
                <a:ext uri="{FF2B5EF4-FFF2-40B4-BE49-F238E27FC236}">
                  <a16:creationId xmlns:a16="http://schemas.microsoft.com/office/drawing/2014/main" id="{1BD680FA-C081-469F-8A86-9B452026AE6A}"/>
                </a:ext>
              </a:extLst>
            </p:cNvPr>
            <p:cNvSpPr/>
            <p:nvPr/>
          </p:nvSpPr>
          <p:spPr>
            <a:xfrm>
              <a:off x="2814730" y="2260588"/>
              <a:ext cx="1354967"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STORAGE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BLOBS</a:t>
              </a:r>
            </a:p>
          </p:txBody>
        </p:sp>
      </p:grpSp>
      <p:grpSp>
        <p:nvGrpSpPr>
          <p:cNvPr id="121" name="Group 120">
            <a:extLst>
              <a:ext uri="{FF2B5EF4-FFF2-40B4-BE49-F238E27FC236}">
                <a16:creationId xmlns:a16="http://schemas.microsoft.com/office/drawing/2014/main" id="{70A91290-9ACE-4BF9-BB32-36F3F2AD607A}"/>
              </a:ext>
            </a:extLst>
          </p:cNvPr>
          <p:cNvGrpSpPr/>
          <p:nvPr/>
        </p:nvGrpSpPr>
        <p:grpSpPr>
          <a:xfrm>
            <a:off x="4506676" y="3309145"/>
            <a:ext cx="1191014" cy="823984"/>
            <a:chOff x="3488152" y="1729511"/>
            <a:chExt cx="1430009" cy="1012211"/>
          </a:xfrm>
        </p:grpSpPr>
        <p:pic>
          <p:nvPicPr>
            <p:cNvPr id="10" name="Picture 9">
              <a:extLst>
                <a:ext uri="{FF2B5EF4-FFF2-40B4-BE49-F238E27FC236}">
                  <a16:creationId xmlns:a16="http://schemas.microsoft.com/office/drawing/2014/main" id="{79D9E63C-F1D1-4047-BC34-E226EF482F0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886105" y="1729511"/>
              <a:ext cx="635521" cy="635521"/>
            </a:xfrm>
            <a:prstGeom prst="rect">
              <a:avLst/>
            </a:prstGeom>
          </p:spPr>
        </p:pic>
        <p:sp>
          <p:nvSpPr>
            <p:cNvPr id="120" name="Rectangle 119">
              <a:extLst>
                <a:ext uri="{FF2B5EF4-FFF2-40B4-BE49-F238E27FC236}">
                  <a16:creationId xmlns:a16="http://schemas.microsoft.com/office/drawing/2014/main" id="{A536EE2C-DE3E-4E6C-88C6-8DC95BCF58F6}"/>
                </a:ext>
              </a:extLst>
            </p:cNvPr>
            <p:cNvSpPr/>
            <p:nvPr/>
          </p:nvSpPr>
          <p:spPr>
            <a:xfrm>
              <a:off x="3488152" y="2281379"/>
              <a:ext cx="1430009"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DATA LAKE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STORE</a:t>
              </a:r>
            </a:p>
          </p:txBody>
        </p:sp>
      </p:grpSp>
      <p:sp>
        <p:nvSpPr>
          <p:cNvPr id="136" name="Rectangle 135">
            <a:extLst>
              <a:ext uri="{FF2B5EF4-FFF2-40B4-BE49-F238E27FC236}">
                <a16:creationId xmlns:a16="http://schemas.microsoft.com/office/drawing/2014/main" id="{04682749-7420-4456-A64D-A4D8ADE4F04A}"/>
              </a:ext>
            </a:extLst>
          </p:cNvPr>
          <p:cNvSpPr/>
          <p:nvPr/>
        </p:nvSpPr>
        <p:spPr>
          <a:xfrm>
            <a:off x="782573" y="5413194"/>
            <a:ext cx="1371897" cy="374740"/>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KAFKA ON</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HDINSIGHT</a:t>
            </a:r>
          </a:p>
        </p:txBody>
      </p:sp>
      <p:grpSp>
        <p:nvGrpSpPr>
          <p:cNvPr id="171" name="Group 170">
            <a:extLst>
              <a:ext uri="{FF2B5EF4-FFF2-40B4-BE49-F238E27FC236}">
                <a16:creationId xmlns:a16="http://schemas.microsoft.com/office/drawing/2014/main" id="{3F404900-D2A2-420F-9ACB-9EF6A6DA4FA7}"/>
              </a:ext>
            </a:extLst>
          </p:cNvPr>
          <p:cNvGrpSpPr/>
          <p:nvPr/>
        </p:nvGrpSpPr>
        <p:grpSpPr>
          <a:xfrm>
            <a:off x="1341427" y="4958313"/>
            <a:ext cx="254191" cy="435738"/>
            <a:chOff x="4678589" y="4672516"/>
            <a:chExt cx="402849" cy="706544"/>
          </a:xfrm>
          <a:noFill/>
        </p:grpSpPr>
        <p:sp>
          <p:nvSpPr>
            <p:cNvPr id="172" name="Oval 171">
              <a:extLst>
                <a:ext uri="{FF2B5EF4-FFF2-40B4-BE49-F238E27FC236}">
                  <a16:creationId xmlns:a16="http://schemas.microsoft.com/office/drawing/2014/main" id="{37AA1F25-9180-4D7E-983E-A5B0AD0F017C}"/>
                </a:ext>
              </a:extLst>
            </p:cNvPr>
            <p:cNvSpPr/>
            <p:nvPr/>
          </p:nvSpPr>
          <p:spPr bwMode="auto">
            <a:xfrm>
              <a:off x="4678589" y="4925204"/>
              <a:ext cx="201168" cy="201168"/>
            </a:xfrm>
            <a:prstGeom prst="ellipse">
              <a:avLst/>
            </a:prstGeom>
            <a:grp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3" name="Oval 172">
              <a:extLst>
                <a:ext uri="{FF2B5EF4-FFF2-40B4-BE49-F238E27FC236}">
                  <a16:creationId xmlns:a16="http://schemas.microsoft.com/office/drawing/2014/main" id="{3ECDEE1E-CF21-44CE-B9C2-5FDD6B55CA41}"/>
                </a:ext>
              </a:extLst>
            </p:cNvPr>
            <p:cNvSpPr/>
            <p:nvPr/>
          </p:nvSpPr>
          <p:spPr bwMode="auto">
            <a:xfrm>
              <a:off x="4944278" y="5144975"/>
              <a:ext cx="137160" cy="137160"/>
            </a:xfrm>
            <a:prstGeom prst="ellipse">
              <a:avLst/>
            </a:prstGeom>
            <a:grp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0649137-4091-489A-B358-EEE17DCFF63B}"/>
                </a:ext>
              </a:extLst>
            </p:cNvPr>
            <p:cNvGrpSpPr/>
            <p:nvPr/>
          </p:nvGrpSpPr>
          <p:grpSpPr>
            <a:xfrm>
              <a:off x="4686778" y="4672516"/>
              <a:ext cx="385134" cy="706544"/>
              <a:chOff x="4710593" y="4672516"/>
              <a:chExt cx="385134" cy="706544"/>
            </a:xfrm>
            <a:grpFill/>
          </p:grpSpPr>
          <p:sp>
            <p:nvSpPr>
              <p:cNvPr id="175" name="Oval 174">
                <a:extLst>
                  <a:ext uri="{FF2B5EF4-FFF2-40B4-BE49-F238E27FC236}">
                    <a16:creationId xmlns:a16="http://schemas.microsoft.com/office/drawing/2014/main" id="{02BD4AA1-1EE2-4AD9-B099-A8A07B7EC3BF}"/>
                  </a:ext>
                </a:extLst>
              </p:cNvPr>
              <p:cNvSpPr/>
              <p:nvPr/>
            </p:nvSpPr>
            <p:spPr bwMode="auto">
              <a:xfrm>
                <a:off x="4710593" y="4672516"/>
                <a:ext cx="137160" cy="137160"/>
              </a:xfrm>
              <a:prstGeom prst="ellipse">
                <a:avLst/>
              </a:prstGeom>
              <a:grp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6" name="Oval 175">
                <a:extLst>
                  <a:ext uri="{FF2B5EF4-FFF2-40B4-BE49-F238E27FC236}">
                    <a16:creationId xmlns:a16="http://schemas.microsoft.com/office/drawing/2014/main" id="{EE100AA5-32C9-4E70-AC50-00D490B806F6}"/>
                  </a:ext>
                </a:extLst>
              </p:cNvPr>
              <p:cNvSpPr/>
              <p:nvPr/>
            </p:nvSpPr>
            <p:spPr bwMode="auto">
              <a:xfrm>
                <a:off x="4958567" y="4767057"/>
                <a:ext cx="137160" cy="137160"/>
              </a:xfrm>
              <a:prstGeom prst="ellipse">
                <a:avLst/>
              </a:prstGeom>
              <a:grp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7" name="Oval 176">
                <a:extLst>
                  <a:ext uri="{FF2B5EF4-FFF2-40B4-BE49-F238E27FC236}">
                    <a16:creationId xmlns:a16="http://schemas.microsoft.com/office/drawing/2014/main" id="{EB32516E-A809-452A-82A6-8F0B04A56947}"/>
                  </a:ext>
                </a:extLst>
              </p:cNvPr>
              <p:cNvSpPr/>
              <p:nvPr/>
            </p:nvSpPr>
            <p:spPr bwMode="auto">
              <a:xfrm>
                <a:off x="4710593" y="5241900"/>
                <a:ext cx="137160" cy="137160"/>
              </a:xfrm>
              <a:prstGeom prst="ellipse">
                <a:avLst/>
              </a:prstGeom>
              <a:grp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40FD4B0C-F2FF-401C-A29C-4A31BCAE8482}"/>
                  </a:ext>
                </a:extLst>
              </p:cNvPr>
              <p:cNvCxnSpPr>
                <a:stCxn id="172" idx="0"/>
                <a:endCxn id="175" idx="4"/>
              </p:cNvCxnSpPr>
              <p:nvPr/>
            </p:nvCxnSpPr>
            <p:spPr>
              <a:xfrm flipV="1">
                <a:off x="4779173" y="4809677"/>
                <a:ext cx="0" cy="115527"/>
              </a:xfrm>
              <a:prstGeom prst="line">
                <a:avLst/>
              </a:prstGeom>
              <a:grpFill/>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CAA6AB7-5251-49F9-83B3-D1B0C31E8863}"/>
                  </a:ext>
                </a:extLst>
              </p:cNvPr>
              <p:cNvCxnSpPr>
                <a:stCxn id="172" idx="7"/>
                <a:endCxn id="176" idx="3"/>
              </p:cNvCxnSpPr>
              <p:nvPr/>
            </p:nvCxnSpPr>
            <p:spPr>
              <a:xfrm flipV="1">
                <a:off x="4874112" y="4884130"/>
                <a:ext cx="104542" cy="70534"/>
              </a:xfrm>
              <a:prstGeom prst="line">
                <a:avLst/>
              </a:prstGeom>
              <a:grpFill/>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F13166-D0BA-4B01-ADB5-885B6382C040}"/>
                  </a:ext>
                </a:extLst>
              </p:cNvPr>
              <p:cNvCxnSpPr>
                <a:stCxn id="172" idx="5"/>
                <a:endCxn id="173" idx="1"/>
              </p:cNvCxnSpPr>
              <p:nvPr/>
            </p:nvCxnSpPr>
            <p:spPr>
              <a:xfrm>
                <a:off x="4874112" y="5096912"/>
                <a:ext cx="114068" cy="68150"/>
              </a:xfrm>
              <a:prstGeom prst="line">
                <a:avLst/>
              </a:prstGeom>
              <a:grpFill/>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95A9D57-CD29-46A6-B06C-943010C26C05}"/>
                  </a:ext>
                </a:extLst>
              </p:cNvPr>
              <p:cNvCxnSpPr>
                <a:stCxn id="177" idx="0"/>
                <a:endCxn id="172" idx="4"/>
              </p:cNvCxnSpPr>
              <p:nvPr/>
            </p:nvCxnSpPr>
            <p:spPr>
              <a:xfrm flipV="1">
                <a:off x="4779173" y="5126372"/>
                <a:ext cx="0" cy="115528"/>
              </a:xfrm>
              <a:prstGeom prst="line">
                <a:avLst/>
              </a:prstGeom>
              <a:grpFill/>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7" name="Group 196">
            <a:extLst>
              <a:ext uri="{FF2B5EF4-FFF2-40B4-BE49-F238E27FC236}">
                <a16:creationId xmlns:a16="http://schemas.microsoft.com/office/drawing/2014/main" id="{84340773-AEB8-4CA0-A39A-2BCB81EFDB54}"/>
              </a:ext>
            </a:extLst>
          </p:cNvPr>
          <p:cNvGrpSpPr/>
          <p:nvPr/>
        </p:nvGrpSpPr>
        <p:grpSpPr>
          <a:xfrm>
            <a:off x="7336838" y="4699879"/>
            <a:ext cx="1941313" cy="783401"/>
            <a:chOff x="7352174" y="4561184"/>
            <a:chExt cx="2330867" cy="962358"/>
          </a:xfrm>
        </p:grpSpPr>
        <p:grpSp>
          <p:nvGrpSpPr>
            <p:cNvPr id="184" name="Group 183">
              <a:extLst>
                <a:ext uri="{FF2B5EF4-FFF2-40B4-BE49-F238E27FC236}">
                  <a16:creationId xmlns:a16="http://schemas.microsoft.com/office/drawing/2014/main" id="{7A564DE1-2378-4217-9C37-B20D379BF177}"/>
                </a:ext>
              </a:extLst>
            </p:cNvPr>
            <p:cNvGrpSpPr/>
            <p:nvPr/>
          </p:nvGrpSpPr>
          <p:grpSpPr>
            <a:xfrm>
              <a:off x="7352174" y="4561184"/>
              <a:ext cx="2330867" cy="962358"/>
              <a:chOff x="2687581" y="5028994"/>
              <a:chExt cx="2330867" cy="962358"/>
            </a:xfrm>
          </p:grpSpPr>
          <p:sp>
            <p:nvSpPr>
              <p:cNvPr id="137" name="Rectangle 136">
                <a:extLst>
                  <a:ext uri="{FF2B5EF4-FFF2-40B4-BE49-F238E27FC236}">
                    <a16:creationId xmlns:a16="http://schemas.microsoft.com/office/drawing/2014/main" id="{CC3768FB-2E83-4F2D-A6AA-E47B9EFEB80B}"/>
                  </a:ext>
                </a:extLst>
              </p:cNvPr>
              <p:cNvSpPr/>
              <p:nvPr/>
            </p:nvSpPr>
            <p:spPr>
              <a:xfrm>
                <a:off x="2687581" y="5531008"/>
                <a:ext cx="2330867" cy="460344"/>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STORM AND SPARK STREAMING ON AZURE HDINSIGHT</a:t>
                </a:r>
              </a:p>
            </p:txBody>
          </p:sp>
          <p:pic>
            <p:nvPicPr>
              <p:cNvPr id="183" name="Picture 182">
                <a:extLst>
                  <a:ext uri="{FF2B5EF4-FFF2-40B4-BE49-F238E27FC236}">
                    <a16:creationId xmlns:a16="http://schemas.microsoft.com/office/drawing/2014/main" id="{10E9F8FF-C158-4D15-9A4B-41213305977C}"/>
                  </a:ext>
                </a:extLst>
              </p:cNvPr>
              <p:cNvPicPr>
                <a:picLocks noChangeAspect="1"/>
              </p:cNvPicPr>
              <p:nvPr/>
            </p:nvPicPr>
            <p:blipFill rotWithShape="1">
              <a:blip r:embed="rId25" cstate="print">
                <a:duotone>
                  <a:schemeClr val="accent1">
                    <a:shade val="45000"/>
                    <a:satMod val="135000"/>
                  </a:schemeClr>
                  <a:prstClr val="white"/>
                </a:duotone>
                <a:extLst>
                  <a:ext uri="{28A0092B-C50C-407E-A947-70E740481C1C}">
                    <a14:useLocalDpi xmlns:a14="http://schemas.microsoft.com/office/drawing/2010/main" val="0"/>
                  </a:ext>
                </a:extLst>
              </a:blip>
              <a:srcRect r="59384"/>
              <a:stretch/>
            </p:blipFill>
            <p:spPr>
              <a:xfrm>
                <a:off x="3151984" y="5028994"/>
                <a:ext cx="582862" cy="523798"/>
              </a:xfrm>
              <a:prstGeom prst="rect">
                <a:avLst/>
              </a:prstGeom>
            </p:spPr>
          </p:pic>
        </p:grpSp>
        <p:pic>
          <p:nvPicPr>
            <p:cNvPr id="185" name="Picture 184">
              <a:extLst>
                <a:ext uri="{FF2B5EF4-FFF2-40B4-BE49-F238E27FC236}">
                  <a16:creationId xmlns:a16="http://schemas.microsoft.com/office/drawing/2014/main" id="{F52AA9BA-1538-44F8-A5E0-CC7F0CC7D291}"/>
                </a:ext>
              </a:extLst>
            </p:cNvPr>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87036" y="4620453"/>
              <a:ext cx="767197" cy="405258"/>
            </a:xfrm>
            <a:prstGeom prst="rect">
              <a:avLst/>
            </a:prstGeom>
          </p:spPr>
        </p:pic>
      </p:grpSp>
      <p:grpSp>
        <p:nvGrpSpPr>
          <p:cNvPr id="193" name="Group 192">
            <a:extLst>
              <a:ext uri="{FF2B5EF4-FFF2-40B4-BE49-F238E27FC236}">
                <a16:creationId xmlns:a16="http://schemas.microsoft.com/office/drawing/2014/main" id="{536AC55E-1233-4B26-AA0A-F6B7B41D27C4}"/>
              </a:ext>
            </a:extLst>
          </p:cNvPr>
          <p:cNvGrpSpPr/>
          <p:nvPr/>
        </p:nvGrpSpPr>
        <p:grpSpPr>
          <a:xfrm>
            <a:off x="7831247" y="3227112"/>
            <a:ext cx="1310794" cy="754916"/>
            <a:chOff x="8384109" y="4737663"/>
            <a:chExt cx="1573824" cy="927364"/>
          </a:xfrm>
        </p:grpSpPr>
        <p:grpSp>
          <p:nvGrpSpPr>
            <p:cNvPr id="76" name="Group 75">
              <a:extLst>
                <a:ext uri="{FF2B5EF4-FFF2-40B4-BE49-F238E27FC236}">
                  <a16:creationId xmlns:a16="http://schemas.microsoft.com/office/drawing/2014/main" id="{46439FEF-0656-4E11-A973-A3D0890E68C5}"/>
                </a:ext>
              </a:extLst>
            </p:cNvPr>
            <p:cNvGrpSpPr/>
            <p:nvPr/>
          </p:nvGrpSpPr>
          <p:grpSpPr>
            <a:xfrm>
              <a:off x="8384109" y="4737663"/>
              <a:ext cx="1573824" cy="927364"/>
              <a:chOff x="6303749" y="1740664"/>
              <a:chExt cx="1573824" cy="927364"/>
            </a:xfrm>
          </p:grpSpPr>
          <p:pic>
            <p:nvPicPr>
              <p:cNvPr id="22" name="Picture 21">
                <a:extLst>
                  <a:ext uri="{FF2B5EF4-FFF2-40B4-BE49-F238E27FC236}">
                    <a16:creationId xmlns:a16="http://schemas.microsoft.com/office/drawing/2014/main" id="{2947CEA4-42CE-4573-B95E-E740705B21E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303749" y="1740664"/>
                <a:ext cx="596239" cy="596239"/>
              </a:xfrm>
              <a:prstGeom prst="rect">
                <a:avLst/>
              </a:prstGeom>
            </p:spPr>
          </p:pic>
          <p:sp>
            <p:nvSpPr>
              <p:cNvPr id="73" name="Rectangle 72">
                <a:extLst>
                  <a:ext uri="{FF2B5EF4-FFF2-40B4-BE49-F238E27FC236}">
                    <a16:creationId xmlns:a16="http://schemas.microsoft.com/office/drawing/2014/main" id="{D4AA0B9F-B9D6-4107-97DB-116C203993CF}"/>
                  </a:ext>
                </a:extLst>
              </p:cNvPr>
              <p:cNvSpPr/>
              <p:nvPr/>
            </p:nvSpPr>
            <p:spPr>
              <a:xfrm>
                <a:off x="6330559" y="2207685"/>
                <a:ext cx="1547014"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HDINSIGHT</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(HADOOP / SPARK)</a:t>
                </a:r>
              </a:p>
            </p:txBody>
          </p:sp>
        </p:grpSp>
        <p:pic>
          <p:nvPicPr>
            <p:cNvPr id="192" name="Picture 191">
              <a:extLst>
                <a:ext uri="{FF2B5EF4-FFF2-40B4-BE49-F238E27FC236}">
                  <a16:creationId xmlns:a16="http://schemas.microsoft.com/office/drawing/2014/main" id="{D975200D-3AB2-42C2-81FB-F11EEF7EA492}"/>
                </a:ext>
              </a:extLst>
            </p:cNvPr>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58872" y="4776139"/>
              <a:ext cx="843489" cy="445558"/>
            </a:xfrm>
            <a:prstGeom prst="rect">
              <a:avLst/>
            </a:prstGeom>
          </p:spPr>
        </p:pic>
      </p:grpSp>
      <p:grpSp>
        <p:nvGrpSpPr>
          <p:cNvPr id="211" name="Group 210">
            <a:extLst>
              <a:ext uri="{FF2B5EF4-FFF2-40B4-BE49-F238E27FC236}">
                <a16:creationId xmlns:a16="http://schemas.microsoft.com/office/drawing/2014/main" id="{999AFC63-6352-419C-AC1E-C121E038068C}"/>
              </a:ext>
            </a:extLst>
          </p:cNvPr>
          <p:cNvGrpSpPr/>
          <p:nvPr/>
        </p:nvGrpSpPr>
        <p:grpSpPr>
          <a:xfrm>
            <a:off x="10754211" y="3207728"/>
            <a:ext cx="1304247" cy="732370"/>
            <a:chOff x="10499247" y="3103375"/>
            <a:chExt cx="1565963" cy="899669"/>
          </a:xfrm>
        </p:grpSpPr>
        <p:pic>
          <p:nvPicPr>
            <p:cNvPr id="198" name="Picture 197">
              <a:extLst>
                <a:ext uri="{FF2B5EF4-FFF2-40B4-BE49-F238E27FC236}">
                  <a16:creationId xmlns:a16="http://schemas.microsoft.com/office/drawing/2014/main" id="{8BE51784-F660-4C3C-9298-5C8863D1DAED}"/>
                </a:ext>
              </a:extLst>
            </p:cNvPr>
            <p:cNvPicPr>
              <a:picLocks noChangeAspect="1"/>
            </p:cNvPicPr>
            <p:nvPr/>
          </p:nvPicPr>
          <p:blipFill>
            <a:blip r:embed="rId28">
              <a:extLst>
                <a:ext uri="{BEBA8EAE-BF5A-486C-A8C5-ECC9F3942E4B}">
                  <a14:imgProps xmlns:a14="http://schemas.microsoft.com/office/drawing/2010/main">
                    <a14:imgLayer r:embed="rId29">
                      <a14:imgEffect>
                        <a14:colorTemperature colorTemp="4700"/>
                      </a14:imgEffect>
                    </a14:imgLayer>
                  </a14:imgProps>
                </a:ext>
              </a:extLst>
            </a:blip>
            <a:stretch>
              <a:fillRect/>
            </a:stretch>
          </p:blipFill>
          <p:spPr>
            <a:xfrm>
              <a:off x="10555144" y="3103375"/>
              <a:ext cx="883641" cy="506384"/>
            </a:xfrm>
            <a:prstGeom prst="rect">
              <a:avLst/>
            </a:prstGeom>
          </p:spPr>
        </p:pic>
        <p:pic>
          <p:nvPicPr>
            <p:cNvPr id="199" name="Picture 198">
              <a:extLst>
                <a:ext uri="{FF2B5EF4-FFF2-40B4-BE49-F238E27FC236}">
                  <a16:creationId xmlns:a16="http://schemas.microsoft.com/office/drawing/2014/main" id="{428DD7DA-B0F9-4FA4-A8E0-022E2F3C263D}"/>
                </a:ext>
              </a:extLst>
            </p:cNvPr>
            <p:cNvPicPr>
              <a:picLocks noChangeAspect="1"/>
            </p:cNvPicPr>
            <p:nvPr/>
          </p:nvPicPr>
          <p:blipFill rotWithShape="1">
            <a:blip r:embed="rId30">
              <a:duotone>
                <a:schemeClr val="accent1">
                  <a:shade val="45000"/>
                  <a:satMod val="135000"/>
                </a:schemeClr>
                <a:prstClr val="white"/>
              </a:duotone>
            </a:blip>
            <a:srcRect r="74701"/>
            <a:stretch/>
          </p:blipFill>
          <p:spPr>
            <a:xfrm>
              <a:off x="11282229" y="3128282"/>
              <a:ext cx="494531" cy="578999"/>
            </a:xfrm>
            <a:prstGeom prst="rect">
              <a:avLst/>
            </a:prstGeom>
          </p:spPr>
        </p:pic>
        <p:sp>
          <p:nvSpPr>
            <p:cNvPr id="200" name="Rectangle 199">
              <a:extLst>
                <a:ext uri="{FF2B5EF4-FFF2-40B4-BE49-F238E27FC236}">
                  <a16:creationId xmlns:a16="http://schemas.microsoft.com/office/drawing/2014/main" id="{8E43557C-6BDB-421F-BD6D-CBB285E256E1}"/>
                </a:ext>
              </a:extLst>
            </p:cNvPr>
            <p:cNvSpPr/>
            <p:nvPr/>
          </p:nvSpPr>
          <p:spPr>
            <a:xfrm>
              <a:off x="10499247" y="3716175"/>
              <a:ext cx="1565963" cy="28686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ML SERVER</a:t>
              </a:r>
            </a:p>
          </p:txBody>
        </p:sp>
      </p:grpSp>
      <p:sp>
        <p:nvSpPr>
          <p:cNvPr id="144" name="Rectangle: Rounded Corners 143">
            <a:extLst>
              <a:ext uri="{FF2B5EF4-FFF2-40B4-BE49-F238E27FC236}">
                <a16:creationId xmlns:a16="http://schemas.microsoft.com/office/drawing/2014/main" id="{0F02F157-D1BE-479A-9954-3BE220CF04E6}"/>
              </a:ext>
            </a:extLst>
          </p:cNvPr>
          <p:cNvSpPr/>
          <p:nvPr/>
        </p:nvSpPr>
        <p:spPr bwMode="auto">
          <a:xfrm>
            <a:off x="6460485" y="1656166"/>
            <a:ext cx="2627203"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45" name="Rectangle: Rounded Corners 144">
            <a:extLst>
              <a:ext uri="{FF2B5EF4-FFF2-40B4-BE49-F238E27FC236}">
                <a16:creationId xmlns:a16="http://schemas.microsoft.com/office/drawing/2014/main" id="{4E8ED1EB-24B6-4C05-9D2E-2E4657F5E5DB}"/>
              </a:ext>
            </a:extLst>
          </p:cNvPr>
          <p:cNvSpPr/>
          <p:nvPr/>
        </p:nvSpPr>
        <p:spPr bwMode="auto">
          <a:xfrm>
            <a:off x="9485900" y="1662687"/>
            <a:ext cx="2627203"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3F1533D0-49C5-4F72-AE53-EF46DFD0CE3F}"/>
              </a:ext>
            </a:extLst>
          </p:cNvPr>
          <p:cNvSpPr/>
          <p:nvPr/>
        </p:nvSpPr>
        <p:spPr bwMode="auto">
          <a:xfrm>
            <a:off x="3230892" y="1694198"/>
            <a:ext cx="2627203" cy="1137166"/>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47" name="Group 146">
            <a:extLst>
              <a:ext uri="{FF2B5EF4-FFF2-40B4-BE49-F238E27FC236}">
                <a16:creationId xmlns:a16="http://schemas.microsoft.com/office/drawing/2014/main" id="{F5E0C593-997F-4B94-8CAA-44ADD0F049AB}"/>
              </a:ext>
            </a:extLst>
          </p:cNvPr>
          <p:cNvGrpSpPr/>
          <p:nvPr/>
        </p:nvGrpSpPr>
        <p:grpSpPr>
          <a:xfrm>
            <a:off x="6818111" y="1950717"/>
            <a:ext cx="1854205" cy="714842"/>
            <a:chOff x="7100555" y="2715025"/>
            <a:chExt cx="2226278" cy="878137"/>
          </a:xfrm>
        </p:grpSpPr>
        <p:pic>
          <p:nvPicPr>
            <p:cNvPr id="148" name="Picture 147">
              <a:extLst>
                <a:ext uri="{FF2B5EF4-FFF2-40B4-BE49-F238E27FC236}">
                  <a16:creationId xmlns:a16="http://schemas.microsoft.com/office/drawing/2014/main" id="{B58C130F-E656-4249-A365-3B6F20BD4E6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895933" y="2715025"/>
              <a:ext cx="635521" cy="635521"/>
            </a:xfrm>
            <a:prstGeom prst="rect">
              <a:avLst/>
            </a:prstGeom>
          </p:spPr>
        </p:pic>
        <p:sp>
          <p:nvSpPr>
            <p:cNvPr id="149" name="Rectangle 148">
              <a:extLst>
                <a:ext uri="{FF2B5EF4-FFF2-40B4-BE49-F238E27FC236}">
                  <a16:creationId xmlns:a16="http://schemas.microsoft.com/office/drawing/2014/main" id="{34621479-3753-4D47-84E0-68139672C7D0}"/>
                </a:ext>
              </a:extLst>
            </p:cNvPr>
            <p:cNvSpPr/>
            <p:nvPr/>
          </p:nvSpPr>
          <p:spPr>
            <a:xfrm>
              <a:off x="7100555" y="3311853"/>
              <a:ext cx="2226278" cy="281309"/>
            </a:xfrm>
            <a:prstGeom prst="rect">
              <a:avLst/>
            </a:prstGeom>
          </p:spPr>
          <p:txBody>
            <a:bodyPr wrap="squar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grpSp>
        <p:nvGrpSpPr>
          <p:cNvPr id="150" name="Group 149">
            <a:extLst>
              <a:ext uri="{FF2B5EF4-FFF2-40B4-BE49-F238E27FC236}">
                <a16:creationId xmlns:a16="http://schemas.microsoft.com/office/drawing/2014/main" id="{708341F9-D85E-47BB-9479-270AC2F1ECA4}"/>
              </a:ext>
            </a:extLst>
          </p:cNvPr>
          <p:cNvGrpSpPr/>
          <p:nvPr/>
        </p:nvGrpSpPr>
        <p:grpSpPr>
          <a:xfrm>
            <a:off x="3476208" y="1957614"/>
            <a:ext cx="981081" cy="745982"/>
            <a:chOff x="3375127" y="3336433"/>
            <a:chExt cx="1177949" cy="916389"/>
          </a:xfrm>
        </p:grpSpPr>
        <p:pic>
          <p:nvPicPr>
            <p:cNvPr id="151" name="Picture 150">
              <a:extLst>
                <a:ext uri="{FF2B5EF4-FFF2-40B4-BE49-F238E27FC236}">
                  <a16:creationId xmlns:a16="http://schemas.microsoft.com/office/drawing/2014/main" id="{E8EF5B73-A8D9-4200-AABE-1216FC8F3CDB}"/>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714959" y="3336433"/>
              <a:ext cx="635521" cy="635521"/>
            </a:xfrm>
            <a:prstGeom prst="rect">
              <a:avLst/>
            </a:prstGeom>
          </p:spPr>
        </p:pic>
        <p:sp>
          <p:nvSpPr>
            <p:cNvPr id="152" name="Rectangle 151">
              <a:extLst>
                <a:ext uri="{FF2B5EF4-FFF2-40B4-BE49-F238E27FC236}">
                  <a16:creationId xmlns:a16="http://schemas.microsoft.com/office/drawing/2014/main" id="{80637646-CB72-4C88-B47E-B2162EEB6CAA}"/>
                </a:ext>
              </a:extLst>
            </p:cNvPr>
            <p:cNvSpPr/>
            <p:nvPr/>
          </p:nvSpPr>
          <p:spPr>
            <a:xfrm>
              <a:off x="3375127" y="3965953"/>
              <a:ext cx="1177949"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grpSp>
      <p:grpSp>
        <p:nvGrpSpPr>
          <p:cNvPr id="154" name="Group 153">
            <a:extLst>
              <a:ext uri="{FF2B5EF4-FFF2-40B4-BE49-F238E27FC236}">
                <a16:creationId xmlns:a16="http://schemas.microsoft.com/office/drawing/2014/main" id="{4302CFE6-FAB8-4707-9890-CC11653FE4D9}"/>
              </a:ext>
            </a:extLst>
          </p:cNvPr>
          <p:cNvGrpSpPr/>
          <p:nvPr/>
        </p:nvGrpSpPr>
        <p:grpSpPr>
          <a:xfrm>
            <a:off x="4761784" y="2024636"/>
            <a:ext cx="563803" cy="415801"/>
            <a:chOff x="3981450" y="1792288"/>
            <a:chExt cx="4229100" cy="3314701"/>
          </a:xfrm>
          <a:solidFill>
            <a:srgbClr val="0070C0"/>
          </a:solidFill>
        </p:grpSpPr>
        <p:sp>
          <p:nvSpPr>
            <p:cNvPr id="156" name="Oval 155">
              <a:extLst>
                <a:ext uri="{FF2B5EF4-FFF2-40B4-BE49-F238E27FC236}">
                  <a16:creationId xmlns:a16="http://schemas.microsoft.com/office/drawing/2014/main" id="{47476163-8569-45EF-B524-9AA0877E5469}"/>
                </a:ext>
              </a:extLst>
            </p:cNvPr>
            <p:cNvSpPr>
              <a:spLocks noChangeArrowheads="1"/>
            </p:cNvSpPr>
            <p:nvPr/>
          </p:nvSpPr>
          <p:spPr bwMode="auto">
            <a:xfrm>
              <a:off x="7716838" y="4572001"/>
              <a:ext cx="490538" cy="487363"/>
            </a:xfrm>
            <a:prstGeom prst="ellipse">
              <a:avLst/>
            </a:pr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7" name="Oval 156">
              <a:extLst>
                <a:ext uri="{FF2B5EF4-FFF2-40B4-BE49-F238E27FC236}">
                  <a16:creationId xmlns:a16="http://schemas.microsoft.com/office/drawing/2014/main" id="{3598BC12-8F67-41E2-80C1-612BCDC23C15}"/>
                </a:ext>
              </a:extLst>
            </p:cNvPr>
            <p:cNvSpPr>
              <a:spLocks noChangeArrowheads="1"/>
            </p:cNvSpPr>
            <p:nvPr/>
          </p:nvSpPr>
          <p:spPr bwMode="auto">
            <a:xfrm>
              <a:off x="6848475" y="1792288"/>
              <a:ext cx="715963" cy="715963"/>
            </a:xfrm>
            <a:prstGeom prst="ellipse">
              <a:avLst/>
            </a:pr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8" name="Freeform 12">
              <a:extLst>
                <a:ext uri="{FF2B5EF4-FFF2-40B4-BE49-F238E27FC236}">
                  <a16:creationId xmlns:a16="http://schemas.microsoft.com/office/drawing/2014/main" id="{915C189C-D48A-4995-883B-464F048FF3F2}"/>
                </a:ext>
              </a:extLst>
            </p:cNvPr>
            <p:cNvSpPr>
              <a:spLocks/>
            </p:cNvSpPr>
            <p:nvPr/>
          </p:nvSpPr>
          <p:spPr bwMode="auto">
            <a:xfrm>
              <a:off x="4121150" y="2840038"/>
              <a:ext cx="4089400" cy="1920875"/>
            </a:xfrm>
            <a:custGeom>
              <a:avLst/>
              <a:gdLst>
                <a:gd name="T0" fmla="*/ 1280 w 1285"/>
                <a:gd name="T1" fmla="*/ 169 h 603"/>
                <a:gd name="T2" fmla="*/ 1283 w 1285"/>
                <a:gd name="T3" fmla="*/ 157 h 603"/>
                <a:gd name="T4" fmla="*/ 1285 w 1285"/>
                <a:gd name="T5" fmla="*/ 145 h 603"/>
                <a:gd name="T6" fmla="*/ 1285 w 1285"/>
                <a:gd name="T7" fmla="*/ 133 h 603"/>
                <a:gd name="T8" fmla="*/ 1284 w 1285"/>
                <a:gd name="T9" fmla="*/ 121 h 603"/>
                <a:gd name="T10" fmla="*/ 1282 w 1285"/>
                <a:gd name="T11" fmla="*/ 108 h 603"/>
                <a:gd name="T12" fmla="*/ 1281 w 1285"/>
                <a:gd name="T13" fmla="*/ 106 h 603"/>
                <a:gd name="T14" fmla="*/ 1281 w 1285"/>
                <a:gd name="T15" fmla="*/ 106 h 603"/>
                <a:gd name="T16" fmla="*/ 970 w 1285"/>
                <a:gd name="T17" fmla="*/ 6 h 603"/>
                <a:gd name="T18" fmla="*/ 1029 w 1285"/>
                <a:gd name="T19" fmla="*/ 60 h 603"/>
                <a:gd name="T20" fmla="*/ 1227 w 1285"/>
                <a:gd name="T21" fmla="*/ 122 h 603"/>
                <a:gd name="T22" fmla="*/ 1219 w 1285"/>
                <a:gd name="T23" fmla="*/ 169 h 603"/>
                <a:gd name="T24" fmla="*/ 1204 w 1285"/>
                <a:gd name="T25" fmla="*/ 192 h 603"/>
                <a:gd name="T26" fmla="*/ 1188 w 1285"/>
                <a:gd name="T27" fmla="*/ 212 h 603"/>
                <a:gd name="T28" fmla="*/ 1170 w 1285"/>
                <a:gd name="T29" fmla="*/ 230 h 603"/>
                <a:gd name="T30" fmla="*/ 1110 w 1285"/>
                <a:gd name="T31" fmla="*/ 280 h 603"/>
                <a:gd name="T32" fmla="*/ 1086 w 1285"/>
                <a:gd name="T33" fmla="*/ 296 h 603"/>
                <a:gd name="T34" fmla="*/ 279 w 1285"/>
                <a:gd name="T35" fmla="*/ 547 h 603"/>
                <a:gd name="T36" fmla="*/ 236 w 1285"/>
                <a:gd name="T37" fmla="*/ 546 h 603"/>
                <a:gd name="T38" fmla="*/ 216 w 1285"/>
                <a:gd name="T39" fmla="*/ 546 h 603"/>
                <a:gd name="T40" fmla="*/ 196 w 1285"/>
                <a:gd name="T41" fmla="*/ 544 h 603"/>
                <a:gd name="T42" fmla="*/ 178 w 1285"/>
                <a:gd name="T43" fmla="*/ 542 h 603"/>
                <a:gd name="T44" fmla="*/ 162 w 1285"/>
                <a:gd name="T45" fmla="*/ 539 h 603"/>
                <a:gd name="T46" fmla="*/ 147 w 1285"/>
                <a:gd name="T47" fmla="*/ 536 h 603"/>
                <a:gd name="T48" fmla="*/ 133 w 1285"/>
                <a:gd name="T49" fmla="*/ 532 h 603"/>
                <a:gd name="T50" fmla="*/ 120 w 1285"/>
                <a:gd name="T51" fmla="*/ 528 h 603"/>
                <a:gd name="T52" fmla="*/ 108 w 1285"/>
                <a:gd name="T53" fmla="*/ 524 h 603"/>
                <a:gd name="T54" fmla="*/ 97 w 1285"/>
                <a:gd name="T55" fmla="*/ 519 h 603"/>
                <a:gd name="T56" fmla="*/ 87 w 1285"/>
                <a:gd name="T57" fmla="*/ 514 h 603"/>
                <a:gd name="T58" fmla="*/ 79 w 1285"/>
                <a:gd name="T59" fmla="*/ 508 h 603"/>
                <a:gd name="T60" fmla="*/ 73 w 1285"/>
                <a:gd name="T61" fmla="*/ 502 h 603"/>
                <a:gd name="T62" fmla="*/ 68 w 1285"/>
                <a:gd name="T63" fmla="*/ 494 h 603"/>
                <a:gd name="T64" fmla="*/ 63 w 1285"/>
                <a:gd name="T65" fmla="*/ 486 h 603"/>
                <a:gd name="T66" fmla="*/ 62 w 1285"/>
                <a:gd name="T67" fmla="*/ 484 h 603"/>
                <a:gd name="T68" fmla="*/ 206 w 1285"/>
                <a:gd name="T69" fmla="*/ 310 h 603"/>
                <a:gd name="T70" fmla="*/ 20 w 1285"/>
                <a:gd name="T71" fmla="*/ 412 h 603"/>
                <a:gd name="T72" fmla="*/ 262 w 1285"/>
                <a:gd name="T73" fmla="*/ 603 h 603"/>
                <a:gd name="T74" fmla="*/ 714 w 1285"/>
                <a:gd name="T75" fmla="*/ 525 h 603"/>
                <a:gd name="T76" fmla="*/ 1082 w 1285"/>
                <a:gd name="T77" fmla="*/ 364 h 603"/>
                <a:gd name="T78" fmla="*/ 1174 w 1285"/>
                <a:gd name="T79" fmla="*/ 301 h 603"/>
                <a:gd name="T80" fmla="*/ 1199 w 1285"/>
                <a:gd name="T81" fmla="*/ 280 h 603"/>
                <a:gd name="T82" fmla="*/ 1221 w 1285"/>
                <a:gd name="T83" fmla="*/ 258 h 603"/>
                <a:gd name="T84" fmla="*/ 1240 w 1285"/>
                <a:gd name="T85" fmla="*/ 237 h 603"/>
                <a:gd name="T86" fmla="*/ 1256 w 1285"/>
                <a:gd name="T87" fmla="*/ 216 h 603"/>
                <a:gd name="T88" fmla="*/ 1275 w 1285"/>
                <a:gd name="T89" fmla="*/ 184 h 603"/>
                <a:gd name="T90" fmla="*/ 1279 w 1285"/>
                <a:gd name="T91" fmla="*/ 17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5" h="603">
                  <a:moveTo>
                    <a:pt x="1279" y="172"/>
                  </a:moveTo>
                  <a:cubicBezTo>
                    <a:pt x="1279" y="171"/>
                    <a:pt x="1279" y="170"/>
                    <a:pt x="1280" y="169"/>
                  </a:cubicBezTo>
                  <a:cubicBezTo>
                    <a:pt x="1280" y="166"/>
                    <a:pt x="1281" y="163"/>
                    <a:pt x="1282" y="160"/>
                  </a:cubicBezTo>
                  <a:cubicBezTo>
                    <a:pt x="1282" y="159"/>
                    <a:pt x="1282" y="158"/>
                    <a:pt x="1283" y="157"/>
                  </a:cubicBezTo>
                  <a:cubicBezTo>
                    <a:pt x="1283" y="154"/>
                    <a:pt x="1284" y="152"/>
                    <a:pt x="1284" y="149"/>
                  </a:cubicBezTo>
                  <a:cubicBezTo>
                    <a:pt x="1284" y="148"/>
                    <a:pt x="1285" y="146"/>
                    <a:pt x="1285" y="145"/>
                  </a:cubicBezTo>
                  <a:cubicBezTo>
                    <a:pt x="1285" y="143"/>
                    <a:pt x="1285" y="140"/>
                    <a:pt x="1285" y="138"/>
                  </a:cubicBezTo>
                  <a:cubicBezTo>
                    <a:pt x="1285" y="137"/>
                    <a:pt x="1285" y="135"/>
                    <a:pt x="1285" y="133"/>
                  </a:cubicBezTo>
                  <a:cubicBezTo>
                    <a:pt x="1285" y="131"/>
                    <a:pt x="1285" y="130"/>
                    <a:pt x="1285" y="128"/>
                  </a:cubicBezTo>
                  <a:cubicBezTo>
                    <a:pt x="1285" y="125"/>
                    <a:pt x="1285" y="123"/>
                    <a:pt x="1284" y="121"/>
                  </a:cubicBezTo>
                  <a:cubicBezTo>
                    <a:pt x="1284" y="120"/>
                    <a:pt x="1284" y="118"/>
                    <a:pt x="1284" y="117"/>
                  </a:cubicBezTo>
                  <a:cubicBezTo>
                    <a:pt x="1284" y="114"/>
                    <a:pt x="1283" y="111"/>
                    <a:pt x="1282" y="108"/>
                  </a:cubicBezTo>
                  <a:cubicBezTo>
                    <a:pt x="1282" y="108"/>
                    <a:pt x="1281" y="107"/>
                    <a:pt x="1281" y="106"/>
                  </a:cubicBezTo>
                  <a:cubicBezTo>
                    <a:pt x="1281" y="106"/>
                    <a:pt x="1281" y="106"/>
                    <a:pt x="1281" y="106"/>
                  </a:cubicBezTo>
                  <a:cubicBezTo>
                    <a:pt x="1281" y="106"/>
                    <a:pt x="1281" y="106"/>
                    <a:pt x="1281" y="106"/>
                  </a:cubicBezTo>
                  <a:cubicBezTo>
                    <a:pt x="1281" y="106"/>
                    <a:pt x="1281" y="106"/>
                    <a:pt x="1281" y="106"/>
                  </a:cubicBezTo>
                  <a:cubicBezTo>
                    <a:pt x="1273" y="78"/>
                    <a:pt x="1253" y="56"/>
                    <a:pt x="1222" y="39"/>
                  </a:cubicBezTo>
                  <a:cubicBezTo>
                    <a:pt x="1168" y="10"/>
                    <a:pt x="1078" y="0"/>
                    <a:pt x="970" y="6"/>
                  </a:cubicBezTo>
                  <a:cubicBezTo>
                    <a:pt x="985" y="22"/>
                    <a:pt x="999" y="40"/>
                    <a:pt x="1012" y="60"/>
                  </a:cubicBezTo>
                  <a:cubicBezTo>
                    <a:pt x="1018" y="60"/>
                    <a:pt x="1024" y="60"/>
                    <a:pt x="1029" y="60"/>
                  </a:cubicBezTo>
                  <a:cubicBezTo>
                    <a:pt x="1100" y="60"/>
                    <a:pt x="1158" y="69"/>
                    <a:pt x="1195" y="89"/>
                  </a:cubicBezTo>
                  <a:cubicBezTo>
                    <a:pt x="1213" y="98"/>
                    <a:pt x="1224" y="110"/>
                    <a:pt x="1227" y="122"/>
                  </a:cubicBezTo>
                  <a:cubicBezTo>
                    <a:pt x="1227" y="123"/>
                    <a:pt x="1227" y="123"/>
                    <a:pt x="1227" y="123"/>
                  </a:cubicBezTo>
                  <a:cubicBezTo>
                    <a:pt x="1231" y="136"/>
                    <a:pt x="1228" y="151"/>
                    <a:pt x="1219" y="169"/>
                  </a:cubicBezTo>
                  <a:cubicBezTo>
                    <a:pt x="1216" y="174"/>
                    <a:pt x="1213" y="180"/>
                    <a:pt x="1209" y="186"/>
                  </a:cubicBezTo>
                  <a:cubicBezTo>
                    <a:pt x="1207" y="188"/>
                    <a:pt x="1206" y="190"/>
                    <a:pt x="1204" y="192"/>
                  </a:cubicBezTo>
                  <a:cubicBezTo>
                    <a:pt x="1201" y="196"/>
                    <a:pt x="1198" y="200"/>
                    <a:pt x="1196" y="203"/>
                  </a:cubicBezTo>
                  <a:cubicBezTo>
                    <a:pt x="1193" y="206"/>
                    <a:pt x="1191" y="209"/>
                    <a:pt x="1188" y="212"/>
                  </a:cubicBezTo>
                  <a:cubicBezTo>
                    <a:pt x="1186" y="214"/>
                    <a:pt x="1183" y="217"/>
                    <a:pt x="1180" y="220"/>
                  </a:cubicBezTo>
                  <a:cubicBezTo>
                    <a:pt x="1177" y="224"/>
                    <a:pt x="1174" y="227"/>
                    <a:pt x="1170" y="230"/>
                  </a:cubicBezTo>
                  <a:cubicBezTo>
                    <a:pt x="1169" y="232"/>
                    <a:pt x="1167" y="234"/>
                    <a:pt x="1165" y="235"/>
                  </a:cubicBezTo>
                  <a:cubicBezTo>
                    <a:pt x="1149" y="250"/>
                    <a:pt x="1130" y="265"/>
                    <a:pt x="1110" y="280"/>
                  </a:cubicBezTo>
                  <a:cubicBezTo>
                    <a:pt x="1110" y="280"/>
                    <a:pt x="1110" y="280"/>
                    <a:pt x="1110" y="280"/>
                  </a:cubicBezTo>
                  <a:cubicBezTo>
                    <a:pt x="1102" y="286"/>
                    <a:pt x="1094" y="291"/>
                    <a:pt x="1086" y="296"/>
                  </a:cubicBezTo>
                  <a:cubicBezTo>
                    <a:pt x="988" y="361"/>
                    <a:pt x="851" y="424"/>
                    <a:pt x="698" y="472"/>
                  </a:cubicBezTo>
                  <a:cubicBezTo>
                    <a:pt x="538" y="522"/>
                    <a:pt x="392" y="545"/>
                    <a:pt x="279" y="547"/>
                  </a:cubicBezTo>
                  <a:cubicBezTo>
                    <a:pt x="279" y="547"/>
                    <a:pt x="279" y="547"/>
                    <a:pt x="279" y="547"/>
                  </a:cubicBezTo>
                  <a:cubicBezTo>
                    <a:pt x="264" y="547"/>
                    <a:pt x="249" y="547"/>
                    <a:pt x="236" y="546"/>
                  </a:cubicBezTo>
                  <a:cubicBezTo>
                    <a:pt x="235" y="546"/>
                    <a:pt x="235" y="546"/>
                    <a:pt x="235" y="546"/>
                  </a:cubicBezTo>
                  <a:cubicBezTo>
                    <a:pt x="228" y="546"/>
                    <a:pt x="222" y="546"/>
                    <a:pt x="216" y="546"/>
                  </a:cubicBezTo>
                  <a:cubicBezTo>
                    <a:pt x="215" y="546"/>
                    <a:pt x="215" y="546"/>
                    <a:pt x="214" y="546"/>
                  </a:cubicBezTo>
                  <a:cubicBezTo>
                    <a:pt x="208" y="545"/>
                    <a:pt x="202" y="545"/>
                    <a:pt x="196" y="544"/>
                  </a:cubicBezTo>
                  <a:cubicBezTo>
                    <a:pt x="196" y="544"/>
                    <a:pt x="195" y="544"/>
                    <a:pt x="195" y="544"/>
                  </a:cubicBezTo>
                  <a:cubicBezTo>
                    <a:pt x="189" y="544"/>
                    <a:pt x="184" y="543"/>
                    <a:pt x="178" y="542"/>
                  </a:cubicBezTo>
                  <a:cubicBezTo>
                    <a:pt x="178" y="542"/>
                    <a:pt x="177" y="542"/>
                    <a:pt x="176" y="542"/>
                  </a:cubicBezTo>
                  <a:cubicBezTo>
                    <a:pt x="171" y="541"/>
                    <a:pt x="166" y="540"/>
                    <a:pt x="162" y="539"/>
                  </a:cubicBezTo>
                  <a:cubicBezTo>
                    <a:pt x="161" y="539"/>
                    <a:pt x="160" y="539"/>
                    <a:pt x="160" y="539"/>
                  </a:cubicBezTo>
                  <a:cubicBezTo>
                    <a:pt x="155" y="538"/>
                    <a:pt x="151" y="537"/>
                    <a:pt x="147" y="536"/>
                  </a:cubicBezTo>
                  <a:cubicBezTo>
                    <a:pt x="146" y="536"/>
                    <a:pt x="145" y="536"/>
                    <a:pt x="144" y="535"/>
                  </a:cubicBezTo>
                  <a:cubicBezTo>
                    <a:pt x="140" y="534"/>
                    <a:pt x="136" y="533"/>
                    <a:pt x="133" y="532"/>
                  </a:cubicBezTo>
                  <a:cubicBezTo>
                    <a:pt x="132" y="532"/>
                    <a:pt x="131" y="532"/>
                    <a:pt x="130" y="532"/>
                  </a:cubicBezTo>
                  <a:cubicBezTo>
                    <a:pt x="126" y="531"/>
                    <a:pt x="123" y="530"/>
                    <a:pt x="120" y="528"/>
                  </a:cubicBezTo>
                  <a:cubicBezTo>
                    <a:pt x="118" y="528"/>
                    <a:pt x="117" y="528"/>
                    <a:pt x="116" y="527"/>
                  </a:cubicBezTo>
                  <a:cubicBezTo>
                    <a:pt x="113" y="526"/>
                    <a:pt x="110" y="525"/>
                    <a:pt x="108" y="524"/>
                  </a:cubicBezTo>
                  <a:cubicBezTo>
                    <a:pt x="106" y="524"/>
                    <a:pt x="105" y="523"/>
                    <a:pt x="104" y="522"/>
                  </a:cubicBezTo>
                  <a:cubicBezTo>
                    <a:pt x="102" y="521"/>
                    <a:pt x="99" y="520"/>
                    <a:pt x="97" y="519"/>
                  </a:cubicBezTo>
                  <a:cubicBezTo>
                    <a:pt x="96" y="518"/>
                    <a:pt x="94" y="518"/>
                    <a:pt x="93" y="517"/>
                  </a:cubicBezTo>
                  <a:cubicBezTo>
                    <a:pt x="91" y="516"/>
                    <a:pt x="89" y="515"/>
                    <a:pt x="87" y="514"/>
                  </a:cubicBezTo>
                  <a:cubicBezTo>
                    <a:pt x="86" y="513"/>
                    <a:pt x="85" y="512"/>
                    <a:pt x="84" y="512"/>
                  </a:cubicBezTo>
                  <a:cubicBezTo>
                    <a:pt x="82" y="510"/>
                    <a:pt x="81" y="509"/>
                    <a:pt x="79" y="508"/>
                  </a:cubicBezTo>
                  <a:cubicBezTo>
                    <a:pt x="78" y="507"/>
                    <a:pt x="77" y="506"/>
                    <a:pt x="76" y="506"/>
                  </a:cubicBezTo>
                  <a:cubicBezTo>
                    <a:pt x="75" y="504"/>
                    <a:pt x="74" y="503"/>
                    <a:pt x="73" y="502"/>
                  </a:cubicBezTo>
                  <a:cubicBezTo>
                    <a:pt x="72" y="501"/>
                    <a:pt x="71" y="500"/>
                    <a:pt x="70" y="499"/>
                  </a:cubicBezTo>
                  <a:cubicBezTo>
                    <a:pt x="69" y="498"/>
                    <a:pt x="68" y="496"/>
                    <a:pt x="68" y="494"/>
                  </a:cubicBezTo>
                  <a:cubicBezTo>
                    <a:pt x="67" y="494"/>
                    <a:pt x="66" y="493"/>
                    <a:pt x="66" y="492"/>
                  </a:cubicBezTo>
                  <a:cubicBezTo>
                    <a:pt x="64" y="490"/>
                    <a:pt x="64" y="488"/>
                    <a:pt x="63" y="486"/>
                  </a:cubicBezTo>
                  <a:cubicBezTo>
                    <a:pt x="63" y="485"/>
                    <a:pt x="63" y="485"/>
                    <a:pt x="62" y="484"/>
                  </a:cubicBezTo>
                  <a:cubicBezTo>
                    <a:pt x="62" y="484"/>
                    <a:pt x="62" y="484"/>
                    <a:pt x="62" y="484"/>
                  </a:cubicBezTo>
                  <a:cubicBezTo>
                    <a:pt x="58" y="471"/>
                    <a:pt x="61" y="456"/>
                    <a:pt x="70" y="438"/>
                  </a:cubicBezTo>
                  <a:cubicBezTo>
                    <a:pt x="91" y="398"/>
                    <a:pt x="140" y="354"/>
                    <a:pt x="206" y="310"/>
                  </a:cubicBezTo>
                  <a:cubicBezTo>
                    <a:pt x="206" y="287"/>
                    <a:pt x="207" y="264"/>
                    <a:pt x="210" y="242"/>
                  </a:cubicBezTo>
                  <a:cubicBezTo>
                    <a:pt x="117" y="298"/>
                    <a:pt x="49" y="358"/>
                    <a:pt x="20" y="412"/>
                  </a:cubicBezTo>
                  <a:cubicBezTo>
                    <a:pt x="4" y="444"/>
                    <a:pt x="0" y="474"/>
                    <a:pt x="8" y="501"/>
                  </a:cubicBezTo>
                  <a:cubicBezTo>
                    <a:pt x="31" y="573"/>
                    <a:pt x="130" y="603"/>
                    <a:pt x="262" y="603"/>
                  </a:cubicBezTo>
                  <a:cubicBezTo>
                    <a:pt x="276" y="603"/>
                    <a:pt x="289" y="603"/>
                    <a:pt x="303" y="602"/>
                  </a:cubicBezTo>
                  <a:cubicBezTo>
                    <a:pt x="428" y="597"/>
                    <a:pt x="575" y="568"/>
                    <a:pt x="714" y="525"/>
                  </a:cubicBezTo>
                  <a:cubicBezTo>
                    <a:pt x="855" y="481"/>
                    <a:pt x="983" y="424"/>
                    <a:pt x="1082" y="364"/>
                  </a:cubicBezTo>
                  <a:cubicBezTo>
                    <a:pt x="1082" y="364"/>
                    <a:pt x="1082" y="364"/>
                    <a:pt x="1082" y="364"/>
                  </a:cubicBezTo>
                  <a:cubicBezTo>
                    <a:pt x="1082" y="364"/>
                    <a:pt x="1082" y="364"/>
                    <a:pt x="1082" y="364"/>
                  </a:cubicBezTo>
                  <a:cubicBezTo>
                    <a:pt x="1116" y="344"/>
                    <a:pt x="1147" y="322"/>
                    <a:pt x="1174" y="301"/>
                  </a:cubicBezTo>
                  <a:cubicBezTo>
                    <a:pt x="1174" y="300"/>
                    <a:pt x="1174" y="300"/>
                    <a:pt x="1175" y="300"/>
                  </a:cubicBezTo>
                  <a:cubicBezTo>
                    <a:pt x="1184" y="293"/>
                    <a:pt x="1192" y="286"/>
                    <a:pt x="1199" y="280"/>
                  </a:cubicBezTo>
                  <a:cubicBezTo>
                    <a:pt x="1200" y="278"/>
                    <a:pt x="1201" y="278"/>
                    <a:pt x="1202" y="276"/>
                  </a:cubicBezTo>
                  <a:cubicBezTo>
                    <a:pt x="1209" y="270"/>
                    <a:pt x="1216" y="264"/>
                    <a:pt x="1221" y="258"/>
                  </a:cubicBezTo>
                  <a:cubicBezTo>
                    <a:pt x="1223" y="256"/>
                    <a:pt x="1225" y="254"/>
                    <a:pt x="1227" y="252"/>
                  </a:cubicBezTo>
                  <a:cubicBezTo>
                    <a:pt x="1232" y="247"/>
                    <a:pt x="1236" y="242"/>
                    <a:pt x="1240" y="237"/>
                  </a:cubicBezTo>
                  <a:cubicBezTo>
                    <a:pt x="1243" y="234"/>
                    <a:pt x="1246" y="230"/>
                    <a:pt x="1248" y="227"/>
                  </a:cubicBezTo>
                  <a:cubicBezTo>
                    <a:pt x="1251" y="223"/>
                    <a:pt x="1254" y="220"/>
                    <a:pt x="1256" y="216"/>
                  </a:cubicBezTo>
                  <a:cubicBezTo>
                    <a:pt x="1261" y="209"/>
                    <a:pt x="1266" y="202"/>
                    <a:pt x="1269" y="195"/>
                  </a:cubicBezTo>
                  <a:cubicBezTo>
                    <a:pt x="1271" y="191"/>
                    <a:pt x="1273" y="187"/>
                    <a:pt x="1275" y="184"/>
                  </a:cubicBezTo>
                  <a:cubicBezTo>
                    <a:pt x="1275" y="183"/>
                    <a:pt x="1276" y="182"/>
                    <a:pt x="1276" y="181"/>
                  </a:cubicBezTo>
                  <a:cubicBezTo>
                    <a:pt x="1276" y="178"/>
                    <a:pt x="1278" y="175"/>
                    <a:pt x="1279" y="172"/>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9" name="Freeform 13">
              <a:extLst>
                <a:ext uri="{FF2B5EF4-FFF2-40B4-BE49-F238E27FC236}">
                  <a16:creationId xmlns:a16="http://schemas.microsoft.com/office/drawing/2014/main" id="{6B026A69-CA3B-4E48-A205-7F3A96EA0FFF}"/>
                </a:ext>
              </a:extLst>
            </p:cNvPr>
            <p:cNvSpPr>
              <a:spLocks noEditPoints="1"/>
            </p:cNvSpPr>
            <p:nvPr/>
          </p:nvSpPr>
          <p:spPr bwMode="auto">
            <a:xfrm>
              <a:off x="3981450" y="1887538"/>
              <a:ext cx="1320800" cy="1322388"/>
            </a:xfrm>
            <a:custGeom>
              <a:avLst/>
              <a:gdLst>
                <a:gd name="T0" fmla="*/ 388 w 415"/>
                <a:gd name="T1" fmla="*/ 179 h 415"/>
                <a:gd name="T2" fmla="*/ 386 w 415"/>
                <a:gd name="T3" fmla="*/ 179 h 415"/>
                <a:gd name="T4" fmla="*/ 386 w 415"/>
                <a:gd name="T5" fmla="*/ 179 h 415"/>
                <a:gd name="T6" fmla="*/ 235 w 415"/>
                <a:gd name="T7" fmla="*/ 45 h 415"/>
                <a:gd name="T8" fmla="*/ 236 w 415"/>
                <a:gd name="T9" fmla="*/ 30 h 415"/>
                <a:gd name="T10" fmla="*/ 227 w 415"/>
                <a:gd name="T11" fmla="*/ 9 h 415"/>
                <a:gd name="T12" fmla="*/ 206 w 415"/>
                <a:gd name="T13" fmla="*/ 0 h 415"/>
                <a:gd name="T14" fmla="*/ 178 w 415"/>
                <a:gd name="T15" fmla="*/ 28 h 415"/>
                <a:gd name="T16" fmla="*/ 179 w 415"/>
                <a:gd name="T17" fmla="*/ 46 h 415"/>
                <a:gd name="T18" fmla="*/ 45 w 415"/>
                <a:gd name="T19" fmla="*/ 181 h 415"/>
                <a:gd name="T20" fmla="*/ 28 w 415"/>
                <a:gd name="T21" fmla="*/ 180 h 415"/>
                <a:gd name="T22" fmla="*/ 0 w 415"/>
                <a:gd name="T23" fmla="*/ 208 h 415"/>
                <a:gd name="T24" fmla="*/ 0 w 415"/>
                <a:gd name="T25" fmla="*/ 209 h 415"/>
                <a:gd name="T26" fmla="*/ 0 w 415"/>
                <a:gd name="T27" fmla="*/ 209 h 415"/>
                <a:gd name="T28" fmla="*/ 28 w 415"/>
                <a:gd name="T29" fmla="*/ 237 h 415"/>
                <a:gd name="T30" fmla="*/ 45 w 415"/>
                <a:gd name="T31" fmla="*/ 237 h 415"/>
                <a:gd name="T32" fmla="*/ 180 w 415"/>
                <a:gd name="T33" fmla="*/ 387 h 415"/>
                <a:gd name="T34" fmla="*/ 208 w 415"/>
                <a:gd name="T35" fmla="*/ 415 h 415"/>
                <a:gd name="T36" fmla="*/ 236 w 415"/>
                <a:gd name="T37" fmla="*/ 387 h 415"/>
                <a:gd name="T38" fmla="*/ 387 w 415"/>
                <a:gd name="T39" fmla="*/ 236 h 415"/>
                <a:gd name="T40" fmla="*/ 415 w 415"/>
                <a:gd name="T41" fmla="*/ 208 h 415"/>
                <a:gd name="T42" fmla="*/ 388 w 415"/>
                <a:gd name="T43" fmla="*/ 179 h 415"/>
                <a:gd name="T44" fmla="*/ 208 w 415"/>
                <a:gd name="T45" fmla="*/ 283 h 415"/>
                <a:gd name="T46" fmla="*/ 134 w 415"/>
                <a:gd name="T47" fmla="*/ 209 h 415"/>
                <a:gd name="T48" fmla="*/ 208 w 415"/>
                <a:gd name="T49" fmla="*/ 134 h 415"/>
                <a:gd name="T50" fmla="*/ 283 w 415"/>
                <a:gd name="T51" fmla="*/ 208 h 415"/>
                <a:gd name="T52" fmla="*/ 208 w 415"/>
                <a:gd name="T53"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415">
                  <a:moveTo>
                    <a:pt x="388" y="179"/>
                  </a:moveTo>
                  <a:cubicBezTo>
                    <a:pt x="387" y="179"/>
                    <a:pt x="387" y="179"/>
                    <a:pt x="386" y="179"/>
                  </a:cubicBezTo>
                  <a:cubicBezTo>
                    <a:pt x="386" y="179"/>
                    <a:pt x="386" y="179"/>
                    <a:pt x="386" y="179"/>
                  </a:cubicBezTo>
                  <a:cubicBezTo>
                    <a:pt x="308" y="179"/>
                    <a:pt x="244" y="121"/>
                    <a:pt x="235" y="45"/>
                  </a:cubicBezTo>
                  <a:cubicBezTo>
                    <a:pt x="236" y="40"/>
                    <a:pt x="236" y="35"/>
                    <a:pt x="236" y="30"/>
                  </a:cubicBezTo>
                  <a:cubicBezTo>
                    <a:pt x="236" y="21"/>
                    <a:pt x="232" y="14"/>
                    <a:pt x="227" y="9"/>
                  </a:cubicBezTo>
                  <a:cubicBezTo>
                    <a:pt x="222" y="3"/>
                    <a:pt x="214" y="0"/>
                    <a:pt x="206" y="0"/>
                  </a:cubicBezTo>
                  <a:cubicBezTo>
                    <a:pt x="190" y="0"/>
                    <a:pt x="178" y="12"/>
                    <a:pt x="178" y="28"/>
                  </a:cubicBezTo>
                  <a:cubicBezTo>
                    <a:pt x="178" y="34"/>
                    <a:pt x="178" y="40"/>
                    <a:pt x="179" y="46"/>
                  </a:cubicBezTo>
                  <a:cubicBezTo>
                    <a:pt x="171" y="117"/>
                    <a:pt x="115" y="173"/>
                    <a:pt x="45" y="181"/>
                  </a:cubicBezTo>
                  <a:cubicBezTo>
                    <a:pt x="39" y="180"/>
                    <a:pt x="34" y="180"/>
                    <a:pt x="28" y="180"/>
                  </a:cubicBezTo>
                  <a:cubicBezTo>
                    <a:pt x="12" y="180"/>
                    <a:pt x="0" y="192"/>
                    <a:pt x="0" y="208"/>
                  </a:cubicBezTo>
                  <a:cubicBezTo>
                    <a:pt x="0" y="208"/>
                    <a:pt x="0" y="209"/>
                    <a:pt x="0" y="209"/>
                  </a:cubicBezTo>
                  <a:cubicBezTo>
                    <a:pt x="0" y="209"/>
                    <a:pt x="0" y="209"/>
                    <a:pt x="0" y="209"/>
                  </a:cubicBezTo>
                  <a:cubicBezTo>
                    <a:pt x="0" y="225"/>
                    <a:pt x="12" y="237"/>
                    <a:pt x="28" y="237"/>
                  </a:cubicBezTo>
                  <a:cubicBezTo>
                    <a:pt x="34" y="237"/>
                    <a:pt x="39" y="237"/>
                    <a:pt x="45" y="237"/>
                  </a:cubicBezTo>
                  <a:cubicBezTo>
                    <a:pt x="120" y="245"/>
                    <a:pt x="180" y="309"/>
                    <a:pt x="180" y="387"/>
                  </a:cubicBezTo>
                  <a:cubicBezTo>
                    <a:pt x="180" y="403"/>
                    <a:pt x="192" y="415"/>
                    <a:pt x="208" y="415"/>
                  </a:cubicBezTo>
                  <a:cubicBezTo>
                    <a:pt x="223" y="415"/>
                    <a:pt x="236" y="403"/>
                    <a:pt x="236" y="387"/>
                  </a:cubicBezTo>
                  <a:cubicBezTo>
                    <a:pt x="236" y="304"/>
                    <a:pt x="304" y="236"/>
                    <a:pt x="387" y="236"/>
                  </a:cubicBezTo>
                  <a:cubicBezTo>
                    <a:pt x="403" y="236"/>
                    <a:pt x="415" y="223"/>
                    <a:pt x="415" y="208"/>
                  </a:cubicBezTo>
                  <a:cubicBezTo>
                    <a:pt x="415" y="192"/>
                    <a:pt x="403" y="179"/>
                    <a:pt x="388" y="179"/>
                  </a:cubicBezTo>
                  <a:close/>
                  <a:moveTo>
                    <a:pt x="208" y="283"/>
                  </a:moveTo>
                  <a:cubicBezTo>
                    <a:pt x="190" y="253"/>
                    <a:pt x="164" y="227"/>
                    <a:pt x="134" y="209"/>
                  </a:cubicBezTo>
                  <a:cubicBezTo>
                    <a:pt x="164" y="191"/>
                    <a:pt x="190" y="165"/>
                    <a:pt x="208" y="134"/>
                  </a:cubicBezTo>
                  <a:cubicBezTo>
                    <a:pt x="226" y="165"/>
                    <a:pt x="252" y="191"/>
                    <a:pt x="283" y="208"/>
                  </a:cubicBezTo>
                  <a:cubicBezTo>
                    <a:pt x="252" y="227"/>
                    <a:pt x="226" y="253"/>
                    <a:pt x="208" y="283"/>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0" name="Freeform 14">
              <a:extLst>
                <a:ext uri="{FF2B5EF4-FFF2-40B4-BE49-F238E27FC236}">
                  <a16:creationId xmlns:a16="http://schemas.microsoft.com/office/drawing/2014/main" id="{5437B6F6-D315-4721-BAFC-089EFC6180DA}"/>
                </a:ext>
              </a:extLst>
            </p:cNvPr>
            <p:cNvSpPr>
              <a:spLocks/>
            </p:cNvSpPr>
            <p:nvPr/>
          </p:nvSpPr>
          <p:spPr bwMode="auto">
            <a:xfrm>
              <a:off x="6459538" y="3944938"/>
              <a:ext cx="579438" cy="231775"/>
            </a:xfrm>
            <a:custGeom>
              <a:avLst/>
              <a:gdLst>
                <a:gd name="T0" fmla="*/ 128 w 182"/>
                <a:gd name="T1" fmla="*/ 0 h 73"/>
                <a:gd name="T2" fmla="*/ 86 w 182"/>
                <a:gd name="T3" fmla="*/ 0 h 73"/>
                <a:gd name="T4" fmla="*/ 0 w 182"/>
                <a:gd name="T5" fmla="*/ 73 h 73"/>
                <a:gd name="T6" fmla="*/ 182 w 182"/>
                <a:gd name="T7" fmla="*/ 0 h 73"/>
                <a:gd name="T8" fmla="*/ 128 w 182"/>
                <a:gd name="T9" fmla="*/ 0 h 73"/>
              </a:gdLst>
              <a:ahLst/>
              <a:cxnLst>
                <a:cxn ang="0">
                  <a:pos x="T0" y="T1"/>
                </a:cxn>
                <a:cxn ang="0">
                  <a:pos x="T2" y="T3"/>
                </a:cxn>
                <a:cxn ang="0">
                  <a:pos x="T4" y="T5"/>
                </a:cxn>
                <a:cxn ang="0">
                  <a:pos x="T6" y="T7"/>
                </a:cxn>
                <a:cxn ang="0">
                  <a:pos x="T8" y="T9"/>
                </a:cxn>
              </a:cxnLst>
              <a:rect l="0" t="0" r="r" b="b"/>
              <a:pathLst>
                <a:path w="182" h="73">
                  <a:moveTo>
                    <a:pt x="128" y="0"/>
                  </a:moveTo>
                  <a:cubicBezTo>
                    <a:pt x="105" y="0"/>
                    <a:pt x="89" y="0"/>
                    <a:pt x="86" y="0"/>
                  </a:cubicBezTo>
                  <a:cubicBezTo>
                    <a:pt x="43" y="0"/>
                    <a:pt x="7" y="31"/>
                    <a:pt x="0" y="73"/>
                  </a:cubicBezTo>
                  <a:cubicBezTo>
                    <a:pt x="67" y="50"/>
                    <a:pt x="128" y="25"/>
                    <a:pt x="182" y="0"/>
                  </a:cubicBezTo>
                  <a:cubicBezTo>
                    <a:pt x="162" y="0"/>
                    <a:pt x="143" y="0"/>
                    <a:pt x="128" y="0"/>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1" name="Freeform 15">
              <a:extLst>
                <a:ext uri="{FF2B5EF4-FFF2-40B4-BE49-F238E27FC236}">
                  <a16:creationId xmlns:a16="http://schemas.microsoft.com/office/drawing/2014/main" id="{83352ED1-A718-4E90-B50D-F5D9361C5E53}"/>
                </a:ext>
              </a:extLst>
            </p:cNvPr>
            <p:cNvSpPr>
              <a:spLocks/>
            </p:cNvSpPr>
            <p:nvPr/>
          </p:nvSpPr>
          <p:spPr bwMode="auto">
            <a:xfrm>
              <a:off x="4802191" y="2435226"/>
              <a:ext cx="2625727" cy="2022472"/>
            </a:xfrm>
            <a:custGeom>
              <a:avLst/>
              <a:gdLst>
                <a:gd name="T0" fmla="*/ 94 w 825"/>
                <a:gd name="T1" fmla="*/ 635 h 635"/>
                <a:gd name="T2" fmla="*/ 375 w 825"/>
                <a:gd name="T3" fmla="*/ 590 h 635"/>
                <a:gd name="T4" fmla="*/ 270 w 825"/>
                <a:gd name="T5" fmla="*/ 487 h 635"/>
                <a:gd name="T6" fmla="*/ 254 w 825"/>
                <a:gd name="T7" fmla="*/ 487 h 635"/>
                <a:gd name="T8" fmla="*/ 257 w 825"/>
                <a:gd name="T9" fmla="*/ 462 h 635"/>
                <a:gd name="T10" fmla="*/ 152 w 825"/>
                <a:gd name="T11" fmla="*/ 357 h 635"/>
                <a:gd name="T12" fmla="*/ 92 w 825"/>
                <a:gd name="T13" fmla="*/ 357 h 635"/>
                <a:gd name="T14" fmla="*/ 360 w 825"/>
                <a:gd name="T15" fmla="*/ 91 h 635"/>
                <a:gd name="T16" fmla="*/ 537 w 825"/>
                <a:gd name="T17" fmla="*/ 99 h 635"/>
                <a:gd name="T18" fmla="*/ 535 w 825"/>
                <a:gd name="T19" fmla="*/ 100 h 635"/>
                <a:gd name="T20" fmla="*/ 506 w 825"/>
                <a:gd name="T21" fmla="*/ 157 h 635"/>
                <a:gd name="T22" fmla="*/ 509 w 825"/>
                <a:gd name="T23" fmla="*/ 176 h 635"/>
                <a:gd name="T24" fmla="*/ 461 w 825"/>
                <a:gd name="T25" fmla="*/ 176 h 635"/>
                <a:gd name="T26" fmla="*/ 352 w 825"/>
                <a:gd name="T27" fmla="*/ 285 h 635"/>
                <a:gd name="T28" fmla="*/ 461 w 825"/>
                <a:gd name="T29" fmla="*/ 393 h 635"/>
                <a:gd name="T30" fmla="*/ 609 w 825"/>
                <a:gd name="T31" fmla="*/ 393 h 635"/>
                <a:gd name="T32" fmla="*/ 775 w 825"/>
                <a:gd name="T33" fmla="*/ 393 h 635"/>
                <a:gd name="T34" fmla="*/ 775 w 825"/>
                <a:gd name="T35" fmla="*/ 393 h 635"/>
                <a:gd name="T36" fmla="*/ 777 w 825"/>
                <a:gd name="T37" fmla="*/ 436 h 635"/>
                <a:gd name="T38" fmla="*/ 825 w 825"/>
                <a:gd name="T39" fmla="*/ 409 h 635"/>
                <a:gd name="T40" fmla="*/ 817 w 825"/>
                <a:gd name="T41" fmla="*/ 351 h 635"/>
                <a:gd name="T42" fmla="*/ 351 w 825"/>
                <a:gd name="T43" fmla="*/ 45 h 635"/>
                <a:gd name="T44" fmla="*/ 45 w 825"/>
                <a:gd name="T45" fmla="*/ 511 h 635"/>
                <a:gd name="T46" fmla="*/ 94 w 825"/>
                <a:gd name="T4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5" h="635">
                  <a:moveTo>
                    <a:pt x="94" y="635"/>
                  </a:moveTo>
                  <a:cubicBezTo>
                    <a:pt x="179" y="631"/>
                    <a:pt x="275" y="615"/>
                    <a:pt x="375" y="590"/>
                  </a:cubicBezTo>
                  <a:cubicBezTo>
                    <a:pt x="374" y="533"/>
                    <a:pt x="328" y="487"/>
                    <a:pt x="270" y="487"/>
                  </a:cubicBezTo>
                  <a:cubicBezTo>
                    <a:pt x="268" y="487"/>
                    <a:pt x="262" y="487"/>
                    <a:pt x="254" y="487"/>
                  </a:cubicBezTo>
                  <a:cubicBezTo>
                    <a:pt x="256" y="479"/>
                    <a:pt x="257" y="471"/>
                    <a:pt x="257" y="462"/>
                  </a:cubicBezTo>
                  <a:cubicBezTo>
                    <a:pt x="257" y="404"/>
                    <a:pt x="210" y="357"/>
                    <a:pt x="152" y="357"/>
                  </a:cubicBezTo>
                  <a:cubicBezTo>
                    <a:pt x="148" y="357"/>
                    <a:pt x="126" y="357"/>
                    <a:pt x="92" y="357"/>
                  </a:cubicBezTo>
                  <a:cubicBezTo>
                    <a:pt x="120" y="227"/>
                    <a:pt x="222" y="119"/>
                    <a:pt x="360" y="91"/>
                  </a:cubicBezTo>
                  <a:cubicBezTo>
                    <a:pt x="438" y="75"/>
                    <a:pt x="510" y="91"/>
                    <a:pt x="537" y="99"/>
                  </a:cubicBezTo>
                  <a:cubicBezTo>
                    <a:pt x="537" y="99"/>
                    <a:pt x="536" y="101"/>
                    <a:pt x="535" y="100"/>
                  </a:cubicBezTo>
                  <a:cubicBezTo>
                    <a:pt x="518" y="113"/>
                    <a:pt x="506" y="134"/>
                    <a:pt x="506" y="157"/>
                  </a:cubicBezTo>
                  <a:cubicBezTo>
                    <a:pt x="506" y="163"/>
                    <a:pt x="507" y="170"/>
                    <a:pt x="509" y="176"/>
                  </a:cubicBezTo>
                  <a:cubicBezTo>
                    <a:pt x="482" y="176"/>
                    <a:pt x="465" y="176"/>
                    <a:pt x="461" y="176"/>
                  </a:cubicBezTo>
                  <a:cubicBezTo>
                    <a:pt x="401" y="176"/>
                    <a:pt x="352" y="225"/>
                    <a:pt x="352" y="285"/>
                  </a:cubicBezTo>
                  <a:cubicBezTo>
                    <a:pt x="352" y="345"/>
                    <a:pt x="401" y="393"/>
                    <a:pt x="461" y="393"/>
                  </a:cubicBezTo>
                  <a:cubicBezTo>
                    <a:pt x="468" y="393"/>
                    <a:pt x="531" y="393"/>
                    <a:pt x="609" y="393"/>
                  </a:cubicBezTo>
                  <a:cubicBezTo>
                    <a:pt x="661" y="393"/>
                    <a:pt x="720" y="393"/>
                    <a:pt x="775" y="393"/>
                  </a:cubicBezTo>
                  <a:cubicBezTo>
                    <a:pt x="775" y="393"/>
                    <a:pt x="775" y="393"/>
                    <a:pt x="775" y="393"/>
                  </a:cubicBezTo>
                  <a:cubicBezTo>
                    <a:pt x="777" y="408"/>
                    <a:pt x="778" y="422"/>
                    <a:pt x="777" y="436"/>
                  </a:cubicBezTo>
                  <a:cubicBezTo>
                    <a:pt x="794" y="427"/>
                    <a:pt x="810" y="418"/>
                    <a:pt x="825" y="409"/>
                  </a:cubicBezTo>
                  <a:cubicBezTo>
                    <a:pt x="824" y="389"/>
                    <a:pt x="821" y="370"/>
                    <a:pt x="817" y="351"/>
                  </a:cubicBezTo>
                  <a:cubicBezTo>
                    <a:pt x="772" y="137"/>
                    <a:pt x="564" y="0"/>
                    <a:pt x="351" y="45"/>
                  </a:cubicBezTo>
                  <a:cubicBezTo>
                    <a:pt x="137" y="88"/>
                    <a:pt x="0" y="298"/>
                    <a:pt x="45" y="511"/>
                  </a:cubicBezTo>
                  <a:cubicBezTo>
                    <a:pt x="55" y="556"/>
                    <a:pt x="72" y="598"/>
                    <a:pt x="94" y="635"/>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2" name="Freeform 16">
              <a:extLst>
                <a:ext uri="{FF2B5EF4-FFF2-40B4-BE49-F238E27FC236}">
                  <a16:creationId xmlns:a16="http://schemas.microsoft.com/office/drawing/2014/main" id="{FF0A1EFE-CFDE-412A-A0F6-E214B56915A5}"/>
                </a:ext>
              </a:extLst>
            </p:cNvPr>
            <p:cNvSpPr>
              <a:spLocks/>
            </p:cNvSpPr>
            <p:nvPr/>
          </p:nvSpPr>
          <p:spPr bwMode="auto">
            <a:xfrm>
              <a:off x="5464175" y="4257676"/>
              <a:ext cx="1881188" cy="849313"/>
            </a:xfrm>
            <a:custGeom>
              <a:avLst/>
              <a:gdLst>
                <a:gd name="T0" fmla="*/ 302 w 591"/>
                <a:gd name="T1" fmla="*/ 116 h 267"/>
                <a:gd name="T2" fmla="*/ 261 w 591"/>
                <a:gd name="T3" fmla="*/ 128 h 267"/>
                <a:gd name="T4" fmla="*/ 306 w 591"/>
                <a:gd name="T5" fmla="*/ 194 h 267"/>
                <a:gd name="T6" fmla="*/ 306 w 591"/>
                <a:gd name="T7" fmla="*/ 195 h 267"/>
                <a:gd name="T8" fmla="*/ 294 w 591"/>
                <a:gd name="T9" fmla="*/ 198 h 267"/>
                <a:gd name="T10" fmla="*/ 76 w 591"/>
                <a:gd name="T11" fmla="*/ 172 h 267"/>
                <a:gd name="T12" fmla="*/ 0 w 591"/>
                <a:gd name="T13" fmla="*/ 184 h 267"/>
                <a:gd name="T14" fmla="*/ 304 w 591"/>
                <a:gd name="T15" fmla="*/ 244 h 267"/>
                <a:gd name="T16" fmla="*/ 591 w 591"/>
                <a:gd name="T17" fmla="*/ 0 h 267"/>
                <a:gd name="T18" fmla="*/ 302 w 591"/>
                <a:gd name="T19" fmla="*/ 11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1" h="267">
                  <a:moveTo>
                    <a:pt x="302" y="116"/>
                  </a:moveTo>
                  <a:cubicBezTo>
                    <a:pt x="289" y="121"/>
                    <a:pt x="275" y="124"/>
                    <a:pt x="261" y="128"/>
                  </a:cubicBezTo>
                  <a:cubicBezTo>
                    <a:pt x="265" y="157"/>
                    <a:pt x="282" y="181"/>
                    <a:pt x="306" y="194"/>
                  </a:cubicBezTo>
                  <a:cubicBezTo>
                    <a:pt x="306" y="195"/>
                    <a:pt x="306" y="195"/>
                    <a:pt x="306" y="195"/>
                  </a:cubicBezTo>
                  <a:cubicBezTo>
                    <a:pt x="302" y="196"/>
                    <a:pt x="298" y="197"/>
                    <a:pt x="294" y="198"/>
                  </a:cubicBezTo>
                  <a:cubicBezTo>
                    <a:pt x="217" y="214"/>
                    <a:pt x="141" y="203"/>
                    <a:pt x="76" y="172"/>
                  </a:cubicBezTo>
                  <a:cubicBezTo>
                    <a:pt x="50" y="177"/>
                    <a:pt x="25" y="181"/>
                    <a:pt x="0" y="184"/>
                  </a:cubicBezTo>
                  <a:cubicBezTo>
                    <a:pt x="86" y="243"/>
                    <a:pt x="194" y="267"/>
                    <a:pt x="304" y="244"/>
                  </a:cubicBezTo>
                  <a:cubicBezTo>
                    <a:pt x="440" y="215"/>
                    <a:pt x="544" y="121"/>
                    <a:pt x="591" y="0"/>
                  </a:cubicBezTo>
                  <a:cubicBezTo>
                    <a:pt x="507" y="43"/>
                    <a:pt x="409" y="83"/>
                    <a:pt x="302" y="116"/>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grpSp>
      <p:sp>
        <p:nvSpPr>
          <p:cNvPr id="155" name="Rectangle 154">
            <a:extLst>
              <a:ext uri="{FF2B5EF4-FFF2-40B4-BE49-F238E27FC236}">
                <a16:creationId xmlns:a16="http://schemas.microsoft.com/office/drawing/2014/main" id="{CF2A9E85-E7A3-4F4F-A773-175CDED14B19}"/>
              </a:ext>
            </a:extLst>
          </p:cNvPr>
          <p:cNvSpPr/>
          <p:nvPr/>
        </p:nvSpPr>
        <p:spPr>
          <a:xfrm>
            <a:off x="4413724" y="2449089"/>
            <a:ext cx="1259923" cy="233524"/>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grpSp>
        <p:nvGrpSpPr>
          <p:cNvPr id="163" name="Group 162">
            <a:extLst>
              <a:ext uri="{FF2B5EF4-FFF2-40B4-BE49-F238E27FC236}">
                <a16:creationId xmlns:a16="http://schemas.microsoft.com/office/drawing/2014/main" id="{B2AD8415-8D20-4B94-BD51-6BC54DAC4AA1}"/>
              </a:ext>
            </a:extLst>
          </p:cNvPr>
          <p:cNvGrpSpPr/>
          <p:nvPr/>
        </p:nvGrpSpPr>
        <p:grpSpPr>
          <a:xfrm>
            <a:off x="9734744" y="1871931"/>
            <a:ext cx="1256719" cy="863513"/>
            <a:chOff x="9182948" y="2617762"/>
            <a:chExt cx="1508897" cy="1060769"/>
          </a:xfrm>
        </p:grpSpPr>
        <p:pic>
          <p:nvPicPr>
            <p:cNvPr id="164" name="Picture 163">
              <a:extLst>
                <a:ext uri="{FF2B5EF4-FFF2-40B4-BE49-F238E27FC236}">
                  <a16:creationId xmlns:a16="http://schemas.microsoft.com/office/drawing/2014/main" id="{9AD789F1-4DCB-4C56-960E-C309861D6A22}"/>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659994" y="2617762"/>
              <a:ext cx="554805" cy="635521"/>
            </a:xfrm>
            <a:prstGeom prst="rect">
              <a:avLst/>
            </a:prstGeom>
          </p:spPr>
        </p:pic>
        <p:sp>
          <p:nvSpPr>
            <p:cNvPr id="165" name="Rectangle 164">
              <a:extLst>
                <a:ext uri="{FF2B5EF4-FFF2-40B4-BE49-F238E27FC236}">
                  <a16:creationId xmlns:a16="http://schemas.microsoft.com/office/drawing/2014/main" id="{F48AE85D-4C0D-4450-B321-BCE1986ED92A}"/>
                </a:ext>
              </a:extLst>
            </p:cNvPr>
            <p:cNvSpPr/>
            <p:nvPr/>
          </p:nvSpPr>
          <p:spPr>
            <a:xfrm>
              <a:off x="9182948" y="3218188"/>
              <a:ext cx="1508897"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ANALYSIS SERVICES</a:t>
              </a:r>
            </a:p>
          </p:txBody>
        </p:sp>
      </p:grpSp>
      <p:grpSp>
        <p:nvGrpSpPr>
          <p:cNvPr id="166" name="Group 165">
            <a:extLst>
              <a:ext uri="{FF2B5EF4-FFF2-40B4-BE49-F238E27FC236}">
                <a16:creationId xmlns:a16="http://schemas.microsoft.com/office/drawing/2014/main" id="{A8647DFB-4E6B-4EC2-AA90-CAA32E1B76F9}"/>
              </a:ext>
            </a:extLst>
          </p:cNvPr>
          <p:cNvGrpSpPr/>
          <p:nvPr/>
        </p:nvGrpSpPr>
        <p:grpSpPr>
          <a:xfrm>
            <a:off x="11192281" y="1972047"/>
            <a:ext cx="727877" cy="710757"/>
            <a:chOff x="10489926" y="2617762"/>
            <a:chExt cx="873938" cy="873118"/>
          </a:xfrm>
        </p:grpSpPr>
        <p:pic>
          <p:nvPicPr>
            <p:cNvPr id="167" name="Picture 166">
              <a:extLst>
                <a:ext uri="{FF2B5EF4-FFF2-40B4-BE49-F238E27FC236}">
                  <a16:creationId xmlns:a16="http://schemas.microsoft.com/office/drawing/2014/main" id="{B09FA35B-4C9D-42E3-82DD-117AC5047F26}"/>
                </a:ext>
              </a:extLst>
            </p:cNvPr>
            <p:cNvPicPr>
              <a:picLocks noChangeAspect="1"/>
            </p:cNvPicPr>
            <p:nvPr/>
          </p:nvPicPr>
          <p:blipFill>
            <a:blip r:embed="rId3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33335" y="2617762"/>
              <a:ext cx="587495" cy="587495"/>
            </a:xfrm>
            <a:prstGeom prst="rect">
              <a:avLst/>
            </a:prstGeom>
          </p:spPr>
        </p:pic>
        <p:sp>
          <p:nvSpPr>
            <p:cNvPr id="168" name="Rectangle 167">
              <a:extLst>
                <a:ext uri="{FF2B5EF4-FFF2-40B4-BE49-F238E27FC236}">
                  <a16:creationId xmlns:a16="http://schemas.microsoft.com/office/drawing/2014/main" id="{798510FE-3B68-4247-8281-66111A303DD7}"/>
                </a:ext>
              </a:extLst>
            </p:cNvPr>
            <p:cNvSpPr/>
            <p:nvPr/>
          </p:nvSpPr>
          <p:spPr>
            <a:xfrm>
              <a:off x="10489926" y="3204012"/>
              <a:ext cx="873938" cy="286868"/>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grpSp>
        <p:nvGrpSpPr>
          <p:cNvPr id="13" name="Group 12">
            <a:extLst>
              <a:ext uri="{FF2B5EF4-FFF2-40B4-BE49-F238E27FC236}">
                <a16:creationId xmlns:a16="http://schemas.microsoft.com/office/drawing/2014/main" id="{55845C24-32D8-4F06-A398-69633D1B9CDC}"/>
              </a:ext>
            </a:extLst>
          </p:cNvPr>
          <p:cNvGrpSpPr/>
          <p:nvPr/>
        </p:nvGrpSpPr>
        <p:grpSpPr>
          <a:xfrm>
            <a:off x="6167716" y="3060254"/>
            <a:ext cx="3348348" cy="1203680"/>
            <a:chOff x="7632035" y="200532"/>
            <a:chExt cx="3348823" cy="1203850"/>
          </a:xfrm>
        </p:grpSpPr>
        <p:sp>
          <p:nvSpPr>
            <p:cNvPr id="128" name="Rectangle: Rounded Corners 127">
              <a:extLst>
                <a:ext uri="{FF2B5EF4-FFF2-40B4-BE49-F238E27FC236}">
                  <a16:creationId xmlns:a16="http://schemas.microsoft.com/office/drawing/2014/main" id="{46F4B04D-C98B-42FC-9310-B74ACA811BB5}"/>
                </a:ext>
              </a:extLst>
            </p:cNvPr>
            <p:cNvSpPr/>
            <p:nvPr/>
          </p:nvSpPr>
          <p:spPr bwMode="auto">
            <a:xfrm>
              <a:off x="7688785" y="200532"/>
              <a:ext cx="3052614" cy="1203850"/>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29" name="Group 128">
              <a:extLst>
                <a:ext uri="{FF2B5EF4-FFF2-40B4-BE49-F238E27FC236}">
                  <a16:creationId xmlns:a16="http://schemas.microsoft.com/office/drawing/2014/main" id="{38A0494F-5986-446A-BE90-A4C36325499F}"/>
                </a:ext>
              </a:extLst>
            </p:cNvPr>
            <p:cNvGrpSpPr/>
            <p:nvPr/>
          </p:nvGrpSpPr>
          <p:grpSpPr>
            <a:xfrm>
              <a:off x="7632035" y="387126"/>
              <a:ext cx="1195662" cy="790125"/>
              <a:chOff x="4612152" y="2120272"/>
              <a:chExt cx="1435386" cy="970479"/>
            </a:xfrm>
          </p:grpSpPr>
          <p:pic>
            <p:nvPicPr>
              <p:cNvPr id="131" name="Picture 130">
                <a:extLst>
                  <a:ext uri="{FF2B5EF4-FFF2-40B4-BE49-F238E27FC236}">
                    <a16:creationId xmlns:a16="http://schemas.microsoft.com/office/drawing/2014/main" id="{62091F69-8A2D-4691-84A7-314303F67B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9501" y="2120272"/>
                <a:ext cx="560688" cy="560689"/>
              </a:xfrm>
              <a:prstGeom prst="rect">
                <a:avLst/>
              </a:prstGeom>
            </p:spPr>
          </p:pic>
          <p:sp>
            <p:nvSpPr>
              <p:cNvPr id="132" name="Rectangle 131">
                <a:extLst>
                  <a:ext uri="{FF2B5EF4-FFF2-40B4-BE49-F238E27FC236}">
                    <a16:creationId xmlns:a16="http://schemas.microsoft.com/office/drawing/2014/main" id="{D232F615-0F1F-4B43-8FEC-CCE25DBD15B2}"/>
                  </a:ext>
                </a:extLst>
              </p:cNvPr>
              <p:cNvSpPr/>
              <p:nvPr/>
            </p:nvSpPr>
            <p:spPr>
              <a:xfrm>
                <a:off x="4612152" y="2630408"/>
                <a:ext cx="1435386"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DATA LAKE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grpSp>
          <p:nvGrpSpPr>
            <p:cNvPr id="139" name="Group 138">
              <a:extLst>
                <a:ext uri="{FF2B5EF4-FFF2-40B4-BE49-F238E27FC236}">
                  <a16:creationId xmlns:a16="http://schemas.microsoft.com/office/drawing/2014/main" id="{02742E25-FED6-4D60-A193-38939D76B0C6}"/>
                </a:ext>
              </a:extLst>
            </p:cNvPr>
            <p:cNvGrpSpPr/>
            <p:nvPr/>
          </p:nvGrpSpPr>
          <p:grpSpPr>
            <a:xfrm>
              <a:off x="8687407" y="370213"/>
              <a:ext cx="1288648" cy="806173"/>
              <a:chOff x="5378377" y="1758366"/>
              <a:chExt cx="1547014" cy="990190"/>
            </a:xfrm>
          </p:grpSpPr>
          <p:pic>
            <p:nvPicPr>
              <p:cNvPr id="141" name="Picture 140">
                <a:extLst>
                  <a:ext uri="{FF2B5EF4-FFF2-40B4-BE49-F238E27FC236}">
                    <a16:creationId xmlns:a16="http://schemas.microsoft.com/office/drawing/2014/main" id="{E5D2B563-4E27-43B4-BB0D-0AFAC1DBCB9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801130" y="1758366"/>
                <a:ext cx="596239" cy="596239"/>
              </a:xfrm>
              <a:prstGeom prst="rect">
                <a:avLst/>
              </a:prstGeom>
            </p:spPr>
          </p:pic>
          <p:sp>
            <p:nvSpPr>
              <p:cNvPr id="142" name="Rectangle 141">
                <a:extLst>
                  <a:ext uri="{FF2B5EF4-FFF2-40B4-BE49-F238E27FC236}">
                    <a16:creationId xmlns:a16="http://schemas.microsoft.com/office/drawing/2014/main" id="{FEC08711-5EA9-4A4F-BC75-459515ADBD05}"/>
                  </a:ext>
                </a:extLst>
              </p:cNvPr>
              <p:cNvSpPr/>
              <p:nvPr/>
            </p:nvSpPr>
            <p:spPr>
              <a:xfrm>
                <a:off x="5378377" y="2288148"/>
                <a:ext cx="1547014" cy="460408"/>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grpSp>
        <p:pic>
          <p:nvPicPr>
            <p:cNvPr id="9" name="Picture 8">
              <a:extLst>
                <a:ext uri="{FF2B5EF4-FFF2-40B4-BE49-F238E27FC236}">
                  <a16:creationId xmlns:a16="http://schemas.microsoft.com/office/drawing/2014/main" id="{14734182-32F5-4FE2-9D65-32445420E485}"/>
                </a:ext>
              </a:extLst>
            </p:cNvPr>
            <p:cNvPicPr>
              <a:picLocks noChangeAspect="1"/>
            </p:cNvPicPr>
            <p:nvPr/>
          </p:nvPicPr>
          <p:blipFill>
            <a:blip r:embed="rId35">
              <a:duotone>
                <a:schemeClr val="accent3">
                  <a:shade val="45000"/>
                  <a:satMod val="135000"/>
                </a:schemeClr>
                <a:prstClr val="white"/>
              </a:duotone>
            </a:blip>
            <a:stretch>
              <a:fillRect/>
            </a:stretch>
          </p:blipFill>
          <p:spPr>
            <a:xfrm>
              <a:off x="9936404" y="386424"/>
              <a:ext cx="796304" cy="418058"/>
            </a:xfrm>
            <a:prstGeom prst="rect">
              <a:avLst/>
            </a:prstGeom>
          </p:spPr>
        </p:pic>
        <p:sp>
          <p:nvSpPr>
            <p:cNvPr id="153" name="Rectangle 152">
              <a:extLst>
                <a:ext uri="{FF2B5EF4-FFF2-40B4-BE49-F238E27FC236}">
                  <a16:creationId xmlns:a16="http://schemas.microsoft.com/office/drawing/2014/main" id="{73C47813-97D3-4660-8531-A3C36D68924E}"/>
                </a:ext>
              </a:extLst>
            </p:cNvPr>
            <p:cNvSpPr/>
            <p:nvPr/>
          </p:nvSpPr>
          <p:spPr>
            <a:xfrm>
              <a:off x="9692210" y="828334"/>
              <a:ext cx="1288648" cy="374846"/>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grpSp>
        <p:nvGrpSpPr>
          <p:cNvPr id="11" name="Group 10">
            <a:extLst>
              <a:ext uri="{FF2B5EF4-FFF2-40B4-BE49-F238E27FC236}">
                <a16:creationId xmlns:a16="http://schemas.microsoft.com/office/drawing/2014/main" id="{E3C43BDE-E1A0-4EC6-A590-D0AE388931A4}"/>
              </a:ext>
            </a:extLst>
          </p:cNvPr>
          <p:cNvGrpSpPr/>
          <p:nvPr/>
        </p:nvGrpSpPr>
        <p:grpSpPr>
          <a:xfrm>
            <a:off x="6173039" y="4464529"/>
            <a:ext cx="3237312" cy="1191086"/>
            <a:chOff x="4134088" y="711842"/>
            <a:chExt cx="3237771" cy="1191255"/>
          </a:xfrm>
        </p:grpSpPr>
        <p:sp>
          <p:nvSpPr>
            <p:cNvPr id="182" name="Rectangle: Rounded Corners 181">
              <a:extLst>
                <a:ext uri="{FF2B5EF4-FFF2-40B4-BE49-F238E27FC236}">
                  <a16:creationId xmlns:a16="http://schemas.microsoft.com/office/drawing/2014/main" id="{35981C36-69D6-4A8A-BE05-826BA97A0887}"/>
                </a:ext>
              </a:extLst>
            </p:cNvPr>
            <p:cNvSpPr/>
            <p:nvPr/>
          </p:nvSpPr>
          <p:spPr bwMode="auto">
            <a:xfrm>
              <a:off x="4188596" y="711842"/>
              <a:ext cx="3052614" cy="1191255"/>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87" name="Group 186">
              <a:extLst>
                <a:ext uri="{FF2B5EF4-FFF2-40B4-BE49-F238E27FC236}">
                  <a16:creationId xmlns:a16="http://schemas.microsoft.com/office/drawing/2014/main" id="{13E167E3-D6AA-44D1-BA5F-7CA19BA1C44C}"/>
                </a:ext>
              </a:extLst>
            </p:cNvPr>
            <p:cNvGrpSpPr/>
            <p:nvPr/>
          </p:nvGrpSpPr>
          <p:grpSpPr>
            <a:xfrm>
              <a:off x="4134088" y="897227"/>
              <a:ext cx="1277734" cy="817123"/>
              <a:chOff x="4885193" y="3822471"/>
              <a:chExt cx="1533912" cy="1003640"/>
            </a:xfrm>
          </p:grpSpPr>
          <p:pic>
            <p:nvPicPr>
              <p:cNvPr id="188" name="Picture 187">
                <a:extLst>
                  <a:ext uri="{FF2B5EF4-FFF2-40B4-BE49-F238E27FC236}">
                    <a16:creationId xmlns:a16="http://schemas.microsoft.com/office/drawing/2014/main" id="{5948C86B-E5E1-4C0F-8F87-5A98EEB4C6C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34388" y="3822471"/>
                <a:ext cx="635521" cy="635521"/>
              </a:xfrm>
              <a:prstGeom prst="rect">
                <a:avLst/>
              </a:prstGeom>
            </p:spPr>
          </p:pic>
          <p:sp>
            <p:nvSpPr>
              <p:cNvPr id="189" name="Rectangle 188">
                <a:extLst>
                  <a:ext uri="{FF2B5EF4-FFF2-40B4-BE49-F238E27FC236}">
                    <a16:creationId xmlns:a16="http://schemas.microsoft.com/office/drawing/2014/main" id="{5E9E94F5-A5FC-4CBA-AB3E-52CA359E6334}"/>
                  </a:ext>
                </a:extLst>
              </p:cNvPr>
              <p:cNvSpPr/>
              <p:nvPr/>
            </p:nvSpPr>
            <p:spPr>
              <a:xfrm>
                <a:off x="4885193" y="4365768"/>
                <a:ext cx="1533912"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STREAM ANALYTICS</a:t>
                </a:r>
              </a:p>
            </p:txBody>
          </p:sp>
        </p:grpSp>
        <p:grpSp>
          <p:nvGrpSpPr>
            <p:cNvPr id="205" name="Group 204">
              <a:extLst>
                <a:ext uri="{FF2B5EF4-FFF2-40B4-BE49-F238E27FC236}">
                  <a16:creationId xmlns:a16="http://schemas.microsoft.com/office/drawing/2014/main" id="{F7ABAEC9-B471-46F9-A14F-3216F51DF121}"/>
                </a:ext>
              </a:extLst>
            </p:cNvPr>
            <p:cNvGrpSpPr/>
            <p:nvPr/>
          </p:nvGrpSpPr>
          <p:grpSpPr>
            <a:xfrm>
              <a:off x="5150803" y="892969"/>
              <a:ext cx="1288648" cy="806173"/>
              <a:chOff x="5378377" y="1758366"/>
              <a:chExt cx="1547014" cy="990190"/>
            </a:xfrm>
          </p:grpSpPr>
          <p:pic>
            <p:nvPicPr>
              <p:cNvPr id="206" name="Picture 205">
                <a:extLst>
                  <a:ext uri="{FF2B5EF4-FFF2-40B4-BE49-F238E27FC236}">
                    <a16:creationId xmlns:a16="http://schemas.microsoft.com/office/drawing/2014/main" id="{3FC2B653-443C-4AD2-A984-5889617364F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801130" y="1758366"/>
                <a:ext cx="596239" cy="596239"/>
              </a:xfrm>
              <a:prstGeom prst="rect">
                <a:avLst/>
              </a:prstGeom>
            </p:spPr>
          </p:pic>
          <p:sp>
            <p:nvSpPr>
              <p:cNvPr id="207" name="Rectangle 206">
                <a:extLst>
                  <a:ext uri="{FF2B5EF4-FFF2-40B4-BE49-F238E27FC236}">
                    <a16:creationId xmlns:a16="http://schemas.microsoft.com/office/drawing/2014/main" id="{A88BFEDD-7D25-4590-85BA-15C8F4B6EFD4}"/>
                  </a:ext>
                </a:extLst>
              </p:cNvPr>
              <p:cNvSpPr/>
              <p:nvPr/>
            </p:nvSpPr>
            <p:spPr>
              <a:xfrm>
                <a:off x="5378377" y="2288148"/>
                <a:ext cx="1547014" cy="460408"/>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grpSp>
        <p:pic>
          <p:nvPicPr>
            <p:cNvPr id="208" name="Picture 207">
              <a:extLst>
                <a:ext uri="{FF2B5EF4-FFF2-40B4-BE49-F238E27FC236}">
                  <a16:creationId xmlns:a16="http://schemas.microsoft.com/office/drawing/2014/main" id="{08C41356-C93A-4151-9D71-B75E4C9243DA}"/>
                </a:ext>
              </a:extLst>
            </p:cNvPr>
            <p:cNvPicPr>
              <a:picLocks noChangeAspect="1"/>
            </p:cNvPicPr>
            <p:nvPr/>
          </p:nvPicPr>
          <p:blipFill>
            <a:blip r:embed="rId35">
              <a:duotone>
                <a:schemeClr val="accent3">
                  <a:shade val="45000"/>
                  <a:satMod val="135000"/>
                </a:schemeClr>
                <a:prstClr val="white"/>
              </a:duotone>
            </a:blip>
            <a:stretch>
              <a:fillRect/>
            </a:stretch>
          </p:blipFill>
          <p:spPr>
            <a:xfrm>
              <a:off x="6337652" y="890155"/>
              <a:ext cx="822211" cy="431660"/>
            </a:xfrm>
            <a:prstGeom prst="rect">
              <a:avLst/>
            </a:prstGeom>
          </p:spPr>
        </p:pic>
        <p:sp>
          <p:nvSpPr>
            <p:cNvPr id="209" name="Rectangle 208">
              <a:extLst>
                <a:ext uri="{FF2B5EF4-FFF2-40B4-BE49-F238E27FC236}">
                  <a16:creationId xmlns:a16="http://schemas.microsoft.com/office/drawing/2014/main" id="{237A9053-8E26-4A1D-8B41-1553E4CDD94D}"/>
                </a:ext>
              </a:extLst>
            </p:cNvPr>
            <p:cNvSpPr/>
            <p:nvPr/>
          </p:nvSpPr>
          <p:spPr>
            <a:xfrm>
              <a:off x="6083211" y="1323529"/>
              <a:ext cx="1288648" cy="374846"/>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grpSp>
        <p:nvGrpSpPr>
          <p:cNvPr id="12" name="Group 11">
            <a:extLst>
              <a:ext uri="{FF2B5EF4-FFF2-40B4-BE49-F238E27FC236}">
                <a16:creationId xmlns:a16="http://schemas.microsoft.com/office/drawing/2014/main" id="{CBF24F25-C163-47DE-8E26-A4C3230F4F83}"/>
              </a:ext>
            </a:extLst>
          </p:cNvPr>
          <p:cNvGrpSpPr/>
          <p:nvPr/>
        </p:nvGrpSpPr>
        <p:grpSpPr>
          <a:xfrm>
            <a:off x="9346569" y="3022391"/>
            <a:ext cx="2945325" cy="1211075"/>
            <a:chOff x="4530299" y="474856"/>
            <a:chExt cx="2945743" cy="1211247"/>
          </a:xfrm>
        </p:grpSpPr>
        <p:sp>
          <p:nvSpPr>
            <p:cNvPr id="210" name="Rectangle: Rounded Corners 209">
              <a:extLst>
                <a:ext uri="{FF2B5EF4-FFF2-40B4-BE49-F238E27FC236}">
                  <a16:creationId xmlns:a16="http://schemas.microsoft.com/office/drawing/2014/main" id="{847B218A-D9E8-4B99-B502-F59AD2D593CC}"/>
                </a:ext>
              </a:extLst>
            </p:cNvPr>
            <p:cNvSpPr/>
            <p:nvPr/>
          </p:nvSpPr>
          <p:spPr bwMode="auto">
            <a:xfrm>
              <a:off x="4603229" y="474856"/>
              <a:ext cx="2721248" cy="1211247"/>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200" dirty="0">
                <a:solidFill>
                  <a:srgbClr val="002050"/>
                </a:solidFill>
                <a:latin typeface="Segoe UI Semilight"/>
                <a:ea typeface="Segoe UI" pitchFamily="34" charset="0"/>
                <a:cs typeface="Segoe UI" pitchFamily="34" charset="0"/>
              </a:endParaRPr>
            </a:p>
          </p:txBody>
        </p:sp>
        <p:grpSp>
          <p:nvGrpSpPr>
            <p:cNvPr id="213" name="Group 212">
              <a:extLst>
                <a:ext uri="{FF2B5EF4-FFF2-40B4-BE49-F238E27FC236}">
                  <a16:creationId xmlns:a16="http://schemas.microsoft.com/office/drawing/2014/main" id="{01FEB533-DD35-460B-B76D-11CEAB2EA4CB}"/>
                </a:ext>
              </a:extLst>
            </p:cNvPr>
            <p:cNvGrpSpPr/>
            <p:nvPr/>
          </p:nvGrpSpPr>
          <p:grpSpPr>
            <a:xfrm>
              <a:off x="4530299" y="681265"/>
              <a:ext cx="1372891" cy="711700"/>
              <a:chOff x="7977318" y="1755617"/>
              <a:chExt cx="1648147" cy="874152"/>
            </a:xfrm>
          </p:grpSpPr>
          <p:pic>
            <p:nvPicPr>
              <p:cNvPr id="214" name="Picture 213">
                <a:extLst>
                  <a:ext uri="{FF2B5EF4-FFF2-40B4-BE49-F238E27FC236}">
                    <a16:creationId xmlns:a16="http://schemas.microsoft.com/office/drawing/2014/main" id="{296C55BE-F16E-40D8-91E9-9A6B386455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0727" y="1755617"/>
                <a:ext cx="508184" cy="508184"/>
              </a:xfrm>
              <a:prstGeom prst="rect">
                <a:avLst/>
              </a:prstGeom>
            </p:spPr>
          </p:pic>
          <p:sp>
            <p:nvSpPr>
              <p:cNvPr id="215" name="Rectangle 214">
                <a:extLst>
                  <a:ext uri="{FF2B5EF4-FFF2-40B4-BE49-F238E27FC236}">
                    <a16:creationId xmlns:a16="http://schemas.microsoft.com/office/drawing/2014/main" id="{20F9A9C7-D1DF-4403-9F65-EF646A918A6E}"/>
                  </a:ext>
                </a:extLst>
              </p:cNvPr>
              <p:cNvSpPr/>
              <p:nvPr/>
            </p:nvSpPr>
            <p:spPr>
              <a:xfrm>
                <a:off x="7977318" y="2342860"/>
                <a:ext cx="1648147" cy="28690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ML</a:t>
                </a:r>
              </a:p>
            </p:txBody>
          </p:sp>
        </p:grpSp>
        <p:grpSp>
          <p:nvGrpSpPr>
            <p:cNvPr id="216" name="Group 215">
              <a:extLst>
                <a:ext uri="{FF2B5EF4-FFF2-40B4-BE49-F238E27FC236}">
                  <a16:creationId xmlns:a16="http://schemas.microsoft.com/office/drawing/2014/main" id="{4C79ECE6-2F94-48D9-A7AF-E11147D02E3E}"/>
                </a:ext>
              </a:extLst>
            </p:cNvPr>
            <p:cNvGrpSpPr/>
            <p:nvPr/>
          </p:nvGrpSpPr>
          <p:grpSpPr>
            <a:xfrm>
              <a:off x="5374764" y="692387"/>
              <a:ext cx="1351631" cy="684562"/>
              <a:chOff x="10296326" y="3240866"/>
              <a:chExt cx="1565963" cy="745041"/>
            </a:xfrm>
          </p:grpSpPr>
          <p:pic>
            <p:nvPicPr>
              <p:cNvPr id="217" name="Picture 216">
                <a:extLst>
                  <a:ext uri="{FF2B5EF4-FFF2-40B4-BE49-F238E27FC236}">
                    <a16:creationId xmlns:a16="http://schemas.microsoft.com/office/drawing/2014/main" id="{D7BC6763-AE09-4481-BE84-2998D980FB3B}"/>
                  </a:ext>
                </a:extLst>
              </p:cNvPr>
              <p:cNvPicPr>
                <a:picLocks noChangeAspect="1"/>
              </p:cNvPicPr>
              <p:nvPr/>
            </p:nvPicPr>
            <p:blipFill>
              <a:blip r:embed="rId28">
                <a:extLst>
                  <a:ext uri="{BEBA8EAE-BF5A-486C-A8C5-ECC9F3942E4B}">
                    <a14:imgProps xmlns:a14="http://schemas.microsoft.com/office/drawing/2010/main">
                      <a14:imgLayer r:embed="rId29">
                        <a14:imgEffect>
                          <a14:colorTemperature colorTemp="4700"/>
                        </a14:imgEffect>
                      </a14:imgLayer>
                    </a14:imgProps>
                  </a:ext>
                </a:extLst>
              </a:blip>
              <a:stretch>
                <a:fillRect/>
              </a:stretch>
            </p:blipFill>
            <p:spPr>
              <a:xfrm>
                <a:off x="10555144" y="3240866"/>
                <a:ext cx="643719" cy="368893"/>
              </a:xfrm>
              <a:prstGeom prst="rect">
                <a:avLst/>
              </a:prstGeom>
            </p:spPr>
          </p:pic>
          <p:pic>
            <p:nvPicPr>
              <p:cNvPr id="218" name="Picture 217">
                <a:extLst>
                  <a:ext uri="{FF2B5EF4-FFF2-40B4-BE49-F238E27FC236}">
                    <a16:creationId xmlns:a16="http://schemas.microsoft.com/office/drawing/2014/main" id="{F41902E5-BE8C-44D7-B691-A9FFACAA4530}"/>
                  </a:ext>
                </a:extLst>
              </p:cNvPr>
              <p:cNvPicPr>
                <a:picLocks noChangeAspect="1"/>
              </p:cNvPicPr>
              <p:nvPr/>
            </p:nvPicPr>
            <p:blipFill rotWithShape="1">
              <a:blip r:embed="rId30">
                <a:duotone>
                  <a:schemeClr val="accent1">
                    <a:shade val="45000"/>
                    <a:satMod val="135000"/>
                  </a:schemeClr>
                  <a:prstClr val="white"/>
                </a:duotone>
              </a:blip>
              <a:srcRect r="74701"/>
              <a:stretch/>
            </p:blipFill>
            <p:spPr>
              <a:xfrm>
                <a:off x="11079309" y="3285489"/>
                <a:ext cx="360258" cy="421792"/>
              </a:xfrm>
              <a:prstGeom prst="rect">
                <a:avLst/>
              </a:prstGeom>
            </p:spPr>
          </p:pic>
          <p:sp>
            <p:nvSpPr>
              <p:cNvPr id="219" name="Rectangle 218">
                <a:extLst>
                  <a:ext uri="{FF2B5EF4-FFF2-40B4-BE49-F238E27FC236}">
                    <a16:creationId xmlns:a16="http://schemas.microsoft.com/office/drawing/2014/main" id="{476AEA5D-70E2-4E72-A55E-33A8D2C51170}"/>
                  </a:ext>
                </a:extLst>
              </p:cNvPr>
              <p:cNvSpPr/>
              <p:nvPr/>
            </p:nvSpPr>
            <p:spPr>
              <a:xfrm>
                <a:off x="10296326" y="3731680"/>
                <a:ext cx="1565963" cy="254227"/>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ML SERVER</a:t>
                </a:r>
              </a:p>
            </p:txBody>
          </p:sp>
        </p:grpSp>
        <p:pic>
          <p:nvPicPr>
            <p:cNvPr id="221" name="Picture 220">
              <a:extLst>
                <a:ext uri="{FF2B5EF4-FFF2-40B4-BE49-F238E27FC236}">
                  <a16:creationId xmlns:a16="http://schemas.microsoft.com/office/drawing/2014/main" id="{D4631422-6686-4A96-ACAC-642621B1C272}"/>
                </a:ext>
              </a:extLst>
            </p:cNvPr>
            <p:cNvPicPr>
              <a:picLocks noChangeAspect="1"/>
            </p:cNvPicPr>
            <p:nvPr/>
          </p:nvPicPr>
          <p:blipFill>
            <a:blip r:embed="rId35">
              <a:duotone>
                <a:schemeClr val="accent3">
                  <a:shade val="45000"/>
                  <a:satMod val="135000"/>
                </a:schemeClr>
                <a:prstClr val="white"/>
              </a:duotone>
            </a:blip>
            <a:stretch>
              <a:fillRect/>
            </a:stretch>
          </p:blipFill>
          <p:spPr>
            <a:xfrm>
              <a:off x="6427407" y="666845"/>
              <a:ext cx="780239" cy="409624"/>
            </a:xfrm>
            <a:prstGeom prst="rect">
              <a:avLst/>
            </a:prstGeom>
          </p:spPr>
        </p:pic>
        <p:sp>
          <p:nvSpPr>
            <p:cNvPr id="222" name="Rectangle 221">
              <a:extLst>
                <a:ext uri="{FF2B5EF4-FFF2-40B4-BE49-F238E27FC236}">
                  <a16:creationId xmlns:a16="http://schemas.microsoft.com/office/drawing/2014/main" id="{64D5EA9B-9814-4FDD-A643-3F0D4A3294BB}"/>
                </a:ext>
              </a:extLst>
            </p:cNvPr>
            <p:cNvSpPr/>
            <p:nvPr/>
          </p:nvSpPr>
          <p:spPr>
            <a:xfrm>
              <a:off x="6187394" y="1119331"/>
              <a:ext cx="1288648" cy="374846"/>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spTree>
    <p:extLst>
      <p:ext uri="{BB962C8B-B14F-4D97-AF65-F5344CB8AC3E}">
        <p14:creationId xmlns:p14="http://schemas.microsoft.com/office/powerpoint/2010/main" val="1847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6"/>
                                        </p:tgtEl>
                                        <p:attrNameLst>
                                          <p:attrName>style.visibility</p:attrName>
                                        </p:attrNameLst>
                                      </p:cBhvr>
                                      <p:to>
                                        <p:strVal val="visible"/>
                                      </p:to>
                                    </p:set>
                                    <p:anim calcmode="lin" valueType="num">
                                      <p:cBhvr>
                                        <p:cTn id="14" dur="500" fill="hold"/>
                                        <p:tgtEl>
                                          <p:spTgt spid="146"/>
                                        </p:tgtEl>
                                        <p:attrNameLst>
                                          <p:attrName>ppt_w</p:attrName>
                                        </p:attrNameLst>
                                      </p:cBhvr>
                                      <p:tavLst>
                                        <p:tav tm="0">
                                          <p:val>
                                            <p:fltVal val="0"/>
                                          </p:val>
                                        </p:tav>
                                        <p:tav tm="100000">
                                          <p:val>
                                            <p:strVal val="#ppt_w"/>
                                          </p:val>
                                        </p:tav>
                                      </p:tavLst>
                                    </p:anim>
                                    <p:anim calcmode="lin" valueType="num">
                                      <p:cBhvr>
                                        <p:cTn id="15" dur="500" fill="hold"/>
                                        <p:tgtEl>
                                          <p:spTgt spid="146"/>
                                        </p:tgtEl>
                                        <p:attrNameLst>
                                          <p:attrName>ppt_h</p:attrName>
                                        </p:attrNameLst>
                                      </p:cBhvr>
                                      <p:tavLst>
                                        <p:tav tm="0">
                                          <p:val>
                                            <p:fltVal val="0"/>
                                          </p:val>
                                        </p:tav>
                                        <p:tav tm="100000">
                                          <p:val>
                                            <p:strVal val="#ppt_h"/>
                                          </p:val>
                                        </p:tav>
                                      </p:tavLst>
                                    </p:anim>
                                    <p:animEffect transition="in" filter="fade">
                                      <p:cBhvr>
                                        <p:cTn id="16" dur="500"/>
                                        <p:tgtEl>
                                          <p:spTgt spid="14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 calcmode="lin" valueType="num">
                                      <p:cBhvr>
                                        <p:cTn id="21" dur="500" fill="hold"/>
                                        <p:tgtEl>
                                          <p:spTgt spid="144"/>
                                        </p:tgtEl>
                                        <p:attrNameLst>
                                          <p:attrName>ppt_w</p:attrName>
                                        </p:attrNameLst>
                                      </p:cBhvr>
                                      <p:tavLst>
                                        <p:tav tm="0">
                                          <p:val>
                                            <p:fltVal val="0"/>
                                          </p:val>
                                        </p:tav>
                                        <p:tav tm="100000">
                                          <p:val>
                                            <p:strVal val="#ppt_w"/>
                                          </p:val>
                                        </p:tav>
                                      </p:tavLst>
                                    </p:anim>
                                    <p:anim calcmode="lin" valueType="num">
                                      <p:cBhvr>
                                        <p:cTn id="22" dur="500" fill="hold"/>
                                        <p:tgtEl>
                                          <p:spTgt spid="144"/>
                                        </p:tgtEl>
                                        <p:attrNameLst>
                                          <p:attrName>ppt_h</p:attrName>
                                        </p:attrNameLst>
                                      </p:cBhvr>
                                      <p:tavLst>
                                        <p:tav tm="0">
                                          <p:val>
                                            <p:fltVal val="0"/>
                                          </p:val>
                                        </p:tav>
                                        <p:tav tm="100000">
                                          <p:val>
                                            <p:strVal val="#ppt_h"/>
                                          </p:val>
                                        </p:tav>
                                      </p:tavLst>
                                    </p:anim>
                                    <p:animEffect transition="in" filter="fade">
                                      <p:cBhvr>
                                        <p:cTn id="23" dur="500"/>
                                        <p:tgtEl>
                                          <p:spTgt spid="14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04"/>
                                        </p:tgtEl>
                                        <p:attrNameLst>
                                          <p:attrName>style.visibility</p:attrName>
                                        </p:attrNameLst>
                                      </p:cBhvr>
                                      <p:to>
                                        <p:strVal val="visible"/>
                                      </p:to>
                                    </p:set>
                                    <p:anim calcmode="lin" valueType="num">
                                      <p:cBhvr>
                                        <p:cTn id="28" dur="500" fill="hold"/>
                                        <p:tgtEl>
                                          <p:spTgt spid="204"/>
                                        </p:tgtEl>
                                        <p:attrNameLst>
                                          <p:attrName>ppt_w</p:attrName>
                                        </p:attrNameLst>
                                      </p:cBhvr>
                                      <p:tavLst>
                                        <p:tav tm="0">
                                          <p:val>
                                            <p:fltVal val="0"/>
                                          </p:val>
                                        </p:tav>
                                        <p:tav tm="100000">
                                          <p:val>
                                            <p:strVal val="#ppt_w"/>
                                          </p:val>
                                        </p:tav>
                                      </p:tavLst>
                                    </p:anim>
                                    <p:anim calcmode="lin" valueType="num">
                                      <p:cBhvr>
                                        <p:cTn id="29" dur="500" fill="hold"/>
                                        <p:tgtEl>
                                          <p:spTgt spid="204"/>
                                        </p:tgtEl>
                                        <p:attrNameLst>
                                          <p:attrName>ppt_h</p:attrName>
                                        </p:attrNameLst>
                                      </p:cBhvr>
                                      <p:tavLst>
                                        <p:tav tm="0">
                                          <p:val>
                                            <p:fltVal val="0"/>
                                          </p:val>
                                        </p:tav>
                                        <p:tav tm="100000">
                                          <p:val>
                                            <p:strVal val="#ppt_h"/>
                                          </p:val>
                                        </p:tav>
                                      </p:tavLst>
                                    </p:anim>
                                    <p:animEffect transition="in" filter="fade">
                                      <p:cBhvr>
                                        <p:cTn id="30" dur="500"/>
                                        <p:tgtEl>
                                          <p:spTgt spid="20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0"/>
                                        </p:tgtEl>
                                        <p:attrNameLst>
                                          <p:attrName>style.visibility</p:attrName>
                                        </p:attrNameLst>
                                      </p:cBhvr>
                                      <p:to>
                                        <p:strVal val="visible"/>
                                      </p:to>
                                    </p:set>
                                    <p:anim calcmode="lin" valueType="num">
                                      <p:cBhvr>
                                        <p:cTn id="35" dur="500" fill="hold"/>
                                        <p:tgtEl>
                                          <p:spTgt spid="130"/>
                                        </p:tgtEl>
                                        <p:attrNameLst>
                                          <p:attrName>ppt_w</p:attrName>
                                        </p:attrNameLst>
                                      </p:cBhvr>
                                      <p:tavLst>
                                        <p:tav tm="0">
                                          <p:val>
                                            <p:fltVal val="0"/>
                                          </p:val>
                                        </p:tav>
                                        <p:tav tm="100000">
                                          <p:val>
                                            <p:strVal val="#ppt_w"/>
                                          </p:val>
                                        </p:tav>
                                      </p:tavLst>
                                    </p:anim>
                                    <p:anim calcmode="lin" valueType="num">
                                      <p:cBhvr>
                                        <p:cTn id="36" dur="500" fill="hold"/>
                                        <p:tgtEl>
                                          <p:spTgt spid="130"/>
                                        </p:tgtEl>
                                        <p:attrNameLst>
                                          <p:attrName>ppt_h</p:attrName>
                                        </p:attrNameLst>
                                      </p:cBhvr>
                                      <p:tavLst>
                                        <p:tav tm="0">
                                          <p:val>
                                            <p:fltVal val="0"/>
                                          </p:val>
                                        </p:tav>
                                        <p:tav tm="100000">
                                          <p:val>
                                            <p:strVal val="#ppt_h"/>
                                          </p:val>
                                        </p:tav>
                                      </p:tavLst>
                                    </p:anim>
                                    <p:animEffect transition="in" filter="fade">
                                      <p:cBhvr>
                                        <p:cTn id="37" dur="500"/>
                                        <p:tgtEl>
                                          <p:spTgt spid="1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03"/>
                                        </p:tgtEl>
                                        <p:attrNameLst>
                                          <p:attrName>style.visibility</p:attrName>
                                        </p:attrNameLst>
                                      </p:cBhvr>
                                      <p:to>
                                        <p:strVal val="visible"/>
                                      </p:to>
                                    </p:set>
                                    <p:anim calcmode="lin" valueType="num">
                                      <p:cBhvr>
                                        <p:cTn id="42" dur="500" fill="hold"/>
                                        <p:tgtEl>
                                          <p:spTgt spid="203"/>
                                        </p:tgtEl>
                                        <p:attrNameLst>
                                          <p:attrName>ppt_w</p:attrName>
                                        </p:attrNameLst>
                                      </p:cBhvr>
                                      <p:tavLst>
                                        <p:tav tm="0">
                                          <p:val>
                                            <p:fltVal val="0"/>
                                          </p:val>
                                        </p:tav>
                                        <p:tav tm="100000">
                                          <p:val>
                                            <p:strVal val="#ppt_w"/>
                                          </p:val>
                                        </p:tav>
                                      </p:tavLst>
                                    </p:anim>
                                    <p:anim calcmode="lin" valueType="num">
                                      <p:cBhvr>
                                        <p:cTn id="43" dur="500" fill="hold"/>
                                        <p:tgtEl>
                                          <p:spTgt spid="203"/>
                                        </p:tgtEl>
                                        <p:attrNameLst>
                                          <p:attrName>ppt_h</p:attrName>
                                        </p:attrNameLst>
                                      </p:cBhvr>
                                      <p:tavLst>
                                        <p:tav tm="0">
                                          <p:val>
                                            <p:fltVal val="0"/>
                                          </p:val>
                                        </p:tav>
                                        <p:tav tm="100000">
                                          <p:val>
                                            <p:strVal val="#ppt_h"/>
                                          </p:val>
                                        </p:tav>
                                      </p:tavLst>
                                    </p:anim>
                                    <p:animEffect transition="in" filter="fade">
                                      <p:cBhvr>
                                        <p:cTn id="44" dur="500"/>
                                        <p:tgtEl>
                                          <p:spTgt spid="20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8"/>
                                        </p:tgtEl>
                                        <p:attrNameLst>
                                          <p:attrName>style.visibility</p:attrName>
                                        </p:attrNameLst>
                                      </p:cBhvr>
                                      <p:to>
                                        <p:strVal val="visible"/>
                                      </p:to>
                                    </p:set>
                                    <p:anim calcmode="lin" valueType="num">
                                      <p:cBhvr>
                                        <p:cTn id="49" dur="500" fill="hold"/>
                                        <p:tgtEl>
                                          <p:spTgt spid="138"/>
                                        </p:tgtEl>
                                        <p:attrNameLst>
                                          <p:attrName>ppt_w</p:attrName>
                                        </p:attrNameLst>
                                      </p:cBhvr>
                                      <p:tavLst>
                                        <p:tav tm="0">
                                          <p:val>
                                            <p:fltVal val="0"/>
                                          </p:val>
                                        </p:tav>
                                        <p:tav tm="100000">
                                          <p:val>
                                            <p:strVal val="#ppt_w"/>
                                          </p:val>
                                        </p:tav>
                                      </p:tavLst>
                                    </p:anim>
                                    <p:anim calcmode="lin" valueType="num">
                                      <p:cBhvr>
                                        <p:cTn id="50" dur="500" fill="hold"/>
                                        <p:tgtEl>
                                          <p:spTgt spid="138"/>
                                        </p:tgtEl>
                                        <p:attrNameLst>
                                          <p:attrName>ppt_h</p:attrName>
                                        </p:attrNameLst>
                                      </p:cBhvr>
                                      <p:tavLst>
                                        <p:tav tm="0">
                                          <p:val>
                                            <p:fltVal val="0"/>
                                          </p:val>
                                        </p:tav>
                                        <p:tav tm="100000">
                                          <p:val>
                                            <p:strVal val="#ppt_h"/>
                                          </p:val>
                                        </p:tav>
                                      </p:tavLst>
                                    </p:anim>
                                    <p:animEffect transition="in" filter="fade">
                                      <p:cBhvr>
                                        <p:cTn id="51" dur="500"/>
                                        <p:tgtEl>
                                          <p:spTgt spid="13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45"/>
                                        </p:tgtEl>
                                        <p:attrNameLst>
                                          <p:attrName>style.visibility</p:attrName>
                                        </p:attrNameLst>
                                      </p:cBhvr>
                                      <p:to>
                                        <p:strVal val="visible"/>
                                      </p:to>
                                    </p:set>
                                    <p:anim calcmode="lin" valueType="num">
                                      <p:cBhvr>
                                        <p:cTn id="56" dur="500" fill="hold"/>
                                        <p:tgtEl>
                                          <p:spTgt spid="145"/>
                                        </p:tgtEl>
                                        <p:attrNameLst>
                                          <p:attrName>ppt_w</p:attrName>
                                        </p:attrNameLst>
                                      </p:cBhvr>
                                      <p:tavLst>
                                        <p:tav tm="0">
                                          <p:val>
                                            <p:fltVal val="0"/>
                                          </p:val>
                                        </p:tav>
                                        <p:tav tm="100000">
                                          <p:val>
                                            <p:strVal val="#ppt_w"/>
                                          </p:val>
                                        </p:tav>
                                      </p:tavLst>
                                    </p:anim>
                                    <p:anim calcmode="lin" valueType="num">
                                      <p:cBhvr>
                                        <p:cTn id="57" dur="500" fill="hold"/>
                                        <p:tgtEl>
                                          <p:spTgt spid="145"/>
                                        </p:tgtEl>
                                        <p:attrNameLst>
                                          <p:attrName>ppt_h</p:attrName>
                                        </p:attrNameLst>
                                      </p:cBhvr>
                                      <p:tavLst>
                                        <p:tav tm="0">
                                          <p:val>
                                            <p:fltVal val="0"/>
                                          </p:val>
                                        </p:tav>
                                        <p:tav tm="100000">
                                          <p:val>
                                            <p:strVal val="#ppt_h"/>
                                          </p:val>
                                        </p:tav>
                                      </p:tavLst>
                                    </p:anim>
                                    <p:animEffect transition="in" filter="fade">
                                      <p:cBhvr>
                                        <p:cTn id="58" dur="500"/>
                                        <p:tgtEl>
                                          <p:spTgt spid="145"/>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12"/>
                                        </p:tgtEl>
                                        <p:attrNameLst>
                                          <p:attrName>style.visibility</p:attrName>
                                        </p:attrNameLst>
                                      </p:cBhvr>
                                      <p:to>
                                        <p:strVal val="visible"/>
                                      </p:to>
                                    </p:set>
                                    <p:anim calcmode="lin" valueType="num">
                                      <p:cBhvr>
                                        <p:cTn id="63" dur="500" fill="hold"/>
                                        <p:tgtEl>
                                          <p:spTgt spid="212"/>
                                        </p:tgtEl>
                                        <p:attrNameLst>
                                          <p:attrName>ppt_w</p:attrName>
                                        </p:attrNameLst>
                                      </p:cBhvr>
                                      <p:tavLst>
                                        <p:tav tm="0">
                                          <p:val>
                                            <p:fltVal val="0"/>
                                          </p:val>
                                        </p:tav>
                                        <p:tav tm="100000">
                                          <p:val>
                                            <p:strVal val="#ppt_w"/>
                                          </p:val>
                                        </p:tav>
                                      </p:tavLst>
                                    </p:anim>
                                    <p:anim calcmode="lin" valueType="num">
                                      <p:cBhvr>
                                        <p:cTn id="64" dur="500" fill="hold"/>
                                        <p:tgtEl>
                                          <p:spTgt spid="212"/>
                                        </p:tgtEl>
                                        <p:attrNameLst>
                                          <p:attrName>ppt_h</p:attrName>
                                        </p:attrNameLst>
                                      </p:cBhvr>
                                      <p:tavLst>
                                        <p:tav tm="0">
                                          <p:val>
                                            <p:fltVal val="0"/>
                                          </p:val>
                                        </p:tav>
                                        <p:tav tm="100000">
                                          <p:val>
                                            <p:strVal val="#ppt_h"/>
                                          </p:val>
                                        </p:tav>
                                      </p:tavLst>
                                    </p:anim>
                                    <p:animEffect transition="in" filter="fade">
                                      <p:cBhvr>
                                        <p:cTn id="65" dur="500"/>
                                        <p:tgtEl>
                                          <p:spTgt spid="212"/>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86"/>
                                        </p:tgtEl>
                                        <p:attrNameLst>
                                          <p:attrName>style.visibility</p:attrName>
                                        </p:attrNameLst>
                                      </p:cBhvr>
                                      <p:to>
                                        <p:strVal val="visible"/>
                                      </p:to>
                                    </p:set>
                                    <p:anim calcmode="lin" valueType="num">
                                      <p:cBhvr>
                                        <p:cTn id="70" dur="500" fill="hold"/>
                                        <p:tgtEl>
                                          <p:spTgt spid="186"/>
                                        </p:tgtEl>
                                        <p:attrNameLst>
                                          <p:attrName>ppt_w</p:attrName>
                                        </p:attrNameLst>
                                      </p:cBhvr>
                                      <p:tavLst>
                                        <p:tav tm="0">
                                          <p:val>
                                            <p:fltVal val="0"/>
                                          </p:val>
                                        </p:tav>
                                        <p:tav tm="100000">
                                          <p:val>
                                            <p:strVal val="#ppt_w"/>
                                          </p:val>
                                        </p:tav>
                                      </p:tavLst>
                                    </p:anim>
                                    <p:anim calcmode="lin" valueType="num">
                                      <p:cBhvr>
                                        <p:cTn id="71" dur="500" fill="hold"/>
                                        <p:tgtEl>
                                          <p:spTgt spid="186"/>
                                        </p:tgtEl>
                                        <p:attrNameLst>
                                          <p:attrName>ppt_h</p:attrName>
                                        </p:attrNameLst>
                                      </p:cBhvr>
                                      <p:tavLst>
                                        <p:tav tm="0">
                                          <p:val>
                                            <p:fltVal val="0"/>
                                          </p:val>
                                        </p:tav>
                                        <p:tav tm="100000">
                                          <p:val>
                                            <p:strVal val="#ppt_h"/>
                                          </p:val>
                                        </p:tav>
                                      </p:tavLst>
                                    </p:anim>
                                    <p:animEffect transition="in" filter="fade">
                                      <p:cBhvr>
                                        <p:cTn id="72" dur="500"/>
                                        <p:tgtEl>
                                          <p:spTgt spid="18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69"/>
                                        </p:tgtEl>
                                        <p:attrNameLst>
                                          <p:attrName>style.visibility</p:attrName>
                                        </p:attrNameLst>
                                      </p:cBhvr>
                                      <p:to>
                                        <p:strVal val="visible"/>
                                      </p:to>
                                    </p:set>
                                    <p:anim calcmode="lin" valueType="num">
                                      <p:cBhvr>
                                        <p:cTn id="77" dur="500" fill="hold"/>
                                        <p:tgtEl>
                                          <p:spTgt spid="169"/>
                                        </p:tgtEl>
                                        <p:attrNameLst>
                                          <p:attrName>ppt_w</p:attrName>
                                        </p:attrNameLst>
                                      </p:cBhvr>
                                      <p:tavLst>
                                        <p:tav tm="0">
                                          <p:val>
                                            <p:fltVal val="0"/>
                                          </p:val>
                                        </p:tav>
                                        <p:tav tm="100000">
                                          <p:val>
                                            <p:strVal val="#ppt_w"/>
                                          </p:val>
                                        </p:tav>
                                      </p:tavLst>
                                    </p:anim>
                                    <p:anim calcmode="lin" valueType="num">
                                      <p:cBhvr>
                                        <p:cTn id="78" dur="500" fill="hold"/>
                                        <p:tgtEl>
                                          <p:spTgt spid="169"/>
                                        </p:tgtEl>
                                        <p:attrNameLst>
                                          <p:attrName>ppt_h</p:attrName>
                                        </p:attrNameLst>
                                      </p:cBhvr>
                                      <p:tavLst>
                                        <p:tav tm="0">
                                          <p:val>
                                            <p:fltVal val="0"/>
                                          </p:val>
                                        </p:tav>
                                        <p:tav tm="100000">
                                          <p:val>
                                            <p:strVal val="#ppt_h"/>
                                          </p:val>
                                        </p:tav>
                                      </p:tavLst>
                                    </p:anim>
                                    <p:animEffect transition="in" filter="fade">
                                      <p:cBhvr>
                                        <p:cTn id="79" dur="500"/>
                                        <p:tgtEl>
                                          <p:spTgt spid="16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70"/>
                                        </p:tgtEl>
                                        <p:attrNameLst>
                                          <p:attrName>style.visibility</p:attrName>
                                        </p:attrNameLst>
                                      </p:cBhvr>
                                      <p:to>
                                        <p:strVal val="visible"/>
                                      </p:to>
                                    </p:set>
                                    <p:anim calcmode="lin" valueType="num">
                                      <p:cBhvr>
                                        <p:cTn id="84" dur="500" fill="hold"/>
                                        <p:tgtEl>
                                          <p:spTgt spid="170"/>
                                        </p:tgtEl>
                                        <p:attrNameLst>
                                          <p:attrName>ppt_w</p:attrName>
                                        </p:attrNameLst>
                                      </p:cBhvr>
                                      <p:tavLst>
                                        <p:tav tm="0">
                                          <p:val>
                                            <p:fltVal val="0"/>
                                          </p:val>
                                        </p:tav>
                                        <p:tav tm="100000">
                                          <p:val>
                                            <p:strVal val="#ppt_w"/>
                                          </p:val>
                                        </p:tav>
                                      </p:tavLst>
                                    </p:anim>
                                    <p:anim calcmode="lin" valueType="num">
                                      <p:cBhvr>
                                        <p:cTn id="85" dur="500" fill="hold"/>
                                        <p:tgtEl>
                                          <p:spTgt spid="170"/>
                                        </p:tgtEl>
                                        <p:attrNameLst>
                                          <p:attrName>ppt_h</p:attrName>
                                        </p:attrNameLst>
                                      </p:cBhvr>
                                      <p:tavLst>
                                        <p:tav tm="0">
                                          <p:val>
                                            <p:fltVal val="0"/>
                                          </p:val>
                                        </p:tav>
                                        <p:tav tm="100000">
                                          <p:val>
                                            <p:strVal val="#ppt_h"/>
                                          </p:val>
                                        </p:tav>
                                      </p:tavLst>
                                    </p:anim>
                                    <p:animEffect transition="in" filter="fade">
                                      <p:cBhvr>
                                        <p:cTn id="86" dur="500"/>
                                        <p:tgtEl>
                                          <p:spTgt spid="170"/>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xit" presetSubtype="32" fill="hold" nodeType="clickEffect">
                                  <p:stCondLst>
                                    <p:cond delay="0"/>
                                  </p:stCondLst>
                                  <p:childTnLst>
                                    <p:anim calcmode="lin" valueType="num">
                                      <p:cBhvr>
                                        <p:cTn id="90" dur="500"/>
                                        <p:tgtEl>
                                          <p:spTgt spid="75"/>
                                        </p:tgtEl>
                                        <p:attrNameLst>
                                          <p:attrName>ppt_w</p:attrName>
                                        </p:attrNameLst>
                                      </p:cBhvr>
                                      <p:tavLst>
                                        <p:tav tm="0">
                                          <p:val>
                                            <p:strVal val="ppt_w"/>
                                          </p:val>
                                        </p:tav>
                                        <p:tav tm="100000">
                                          <p:val>
                                            <p:fltVal val="0"/>
                                          </p:val>
                                        </p:tav>
                                      </p:tavLst>
                                    </p:anim>
                                    <p:anim calcmode="lin" valueType="num">
                                      <p:cBhvr>
                                        <p:cTn id="91" dur="500"/>
                                        <p:tgtEl>
                                          <p:spTgt spid="75"/>
                                        </p:tgtEl>
                                        <p:attrNameLst>
                                          <p:attrName>ppt_h</p:attrName>
                                        </p:attrNameLst>
                                      </p:cBhvr>
                                      <p:tavLst>
                                        <p:tav tm="0">
                                          <p:val>
                                            <p:strVal val="ppt_h"/>
                                          </p:val>
                                        </p:tav>
                                        <p:tav tm="100000">
                                          <p:val>
                                            <p:fltVal val="0"/>
                                          </p:val>
                                        </p:tav>
                                      </p:tavLst>
                                    </p:anim>
                                    <p:animEffect transition="out" filter="fade">
                                      <p:cBhvr>
                                        <p:cTn id="92" dur="500"/>
                                        <p:tgtEl>
                                          <p:spTgt spid="75"/>
                                        </p:tgtEl>
                                      </p:cBhvr>
                                    </p:animEffect>
                                    <p:set>
                                      <p:cBhvr>
                                        <p:cTn id="93" dur="1" fill="hold">
                                          <p:stCondLst>
                                            <p:cond delay="499"/>
                                          </p:stCondLst>
                                        </p:cTn>
                                        <p:tgtEl>
                                          <p:spTgt spid="75"/>
                                        </p:tgtEl>
                                        <p:attrNameLst>
                                          <p:attrName>style.visibility</p:attrName>
                                        </p:attrNameLst>
                                      </p:cBhvr>
                                      <p:to>
                                        <p:strVal val="hidden"/>
                                      </p:to>
                                    </p:set>
                                  </p:childTnLst>
                                </p:cTn>
                              </p:par>
                              <p:par>
                                <p:cTn id="94" presetID="53" presetClass="exit" presetSubtype="32" fill="hold" nodeType="withEffect">
                                  <p:stCondLst>
                                    <p:cond delay="0"/>
                                  </p:stCondLst>
                                  <p:childTnLst>
                                    <p:anim calcmode="lin" valueType="num">
                                      <p:cBhvr>
                                        <p:cTn id="95" dur="500"/>
                                        <p:tgtEl>
                                          <p:spTgt spid="193"/>
                                        </p:tgtEl>
                                        <p:attrNameLst>
                                          <p:attrName>ppt_w</p:attrName>
                                        </p:attrNameLst>
                                      </p:cBhvr>
                                      <p:tavLst>
                                        <p:tav tm="0">
                                          <p:val>
                                            <p:strVal val="ppt_w"/>
                                          </p:val>
                                        </p:tav>
                                        <p:tav tm="100000">
                                          <p:val>
                                            <p:fltVal val="0"/>
                                          </p:val>
                                        </p:tav>
                                      </p:tavLst>
                                    </p:anim>
                                    <p:anim calcmode="lin" valueType="num">
                                      <p:cBhvr>
                                        <p:cTn id="96" dur="500"/>
                                        <p:tgtEl>
                                          <p:spTgt spid="193"/>
                                        </p:tgtEl>
                                        <p:attrNameLst>
                                          <p:attrName>ppt_h</p:attrName>
                                        </p:attrNameLst>
                                      </p:cBhvr>
                                      <p:tavLst>
                                        <p:tav tm="0">
                                          <p:val>
                                            <p:strVal val="ppt_h"/>
                                          </p:val>
                                        </p:tav>
                                        <p:tav tm="100000">
                                          <p:val>
                                            <p:fltVal val="0"/>
                                          </p:val>
                                        </p:tav>
                                      </p:tavLst>
                                    </p:anim>
                                    <p:animEffect transition="out" filter="fade">
                                      <p:cBhvr>
                                        <p:cTn id="97" dur="500"/>
                                        <p:tgtEl>
                                          <p:spTgt spid="193"/>
                                        </p:tgtEl>
                                      </p:cBhvr>
                                    </p:animEffect>
                                    <p:set>
                                      <p:cBhvr>
                                        <p:cTn id="98" dur="1" fill="hold">
                                          <p:stCondLst>
                                            <p:cond delay="499"/>
                                          </p:stCondLst>
                                        </p:cTn>
                                        <p:tgtEl>
                                          <p:spTgt spid="193"/>
                                        </p:tgtEl>
                                        <p:attrNameLst>
                                          <p:attrName>style.visibility</p:attrName>
                                        </p:attrNameLst>
                                      </p:cBhvr>
                                      <p:to>
                                        <p:strVal val="hidden"/>
                                      </p:to>
                                    </p:set>
                                  </p:childTnLst>
                                </p:cTn>
                              </p:par>
                            </p:childTnLst>
                          </p:cTn>
                        </p:par>
                        <p:par>
                          <p:cTn id="99" fill="hold">
                            <p:stCondLst>
                              <p:cond delay="500"/>
                            </p:stCondLst>
                            <p:childTnLst>
                              <p:par>
                                <p:cTn id="100" presetID="53" presetClass="entr" presetSubtype="16" fill="hold" nodeType="after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p:cTn id="102" dur="500" fill="hold"/>
                                        <p:tgtEl>
                                          <p:spTgt spid="13"/>
                                        </p:tgtEl>
                                        <p:attrNameLst>
                                          <p:attrName>ppt_w</p:attrName>
                                        </p:attrNameLst>
                                      </p:cBhvr>
                                      <p:tavLst>
                                        <p:tav tm="0">
                                          <p:val>
                                            <p:fltVal val="0"/>
                                          </p:val>
                                        </p:tav>
                                        <p:tav tm="100000">
                                          <p:val>
                                            <p:strVal val="#ppt_w"/>
                                          </p:val>
                                        </p:tav>
                                      </p:tavLst>
                                    </p:anim>
                                    <p:anim calcmode="lin" valueType="num">
                                      <p:cBhvr>
                                        <p:cTn id="103" dur="500" fill="hold"/>
                                        <p:tgtEl>
                                          <p:spTgt spid="13"/>
                                        </p:tgtEl>
                                        <p:attrNameLst>
                                          <p:attrName>ppt_h</p:attrName>
                                        </p:attrNameLst>
                                      </p:cBhvr>
                                      <p:tavLst>
                                        <p:tav tm="0">
                                          <p:val>
                                            <p:fltVal val="0"/>
                                          </p:val>
                                        </p:tav>
                                        <p:tav tm="100000">
                                          <p:val>
                                            <p:strVal val="#ppt_h"/>
                                          </p:val>
                                        </p:tav>
                                      </p:tavLst>
                                    </p:anim>
                                    <p:animEffect transition="in" filter="fade">
                                      <p:cBhvr>
                                        <p:cTn id="104" dur="500"/>
                                        <p:tgtEl>
                                          <p:spTgt spid="13"/>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xit" presetSubtype="32" fill="hold" nodeType="clickEffect">
                                  <p:stCondLst>
                                    <p:cond delay="0"/>
                                  </p:stCondLst>
                                  <p:childTnLst>
                                    <p:anim calcmode="lin" valueType="num">
                                      <p:cBhvr>
                                        <p:cTn id="108" dur="500"/>
                                        <p:tgtEl>
                                          <p:spTgt spid="194"/>
                                        </p:tgtEl>
                                        <p:attrNameLst>
                                          <p:attrName>ppt_w</p:attrName>
                                        </p:attrNameLst>
                                      </p:cBhvr>
                                      <p:tavLst>
                                        <p:tav tm="0">
                                          <p:val>
                                            <p:strVal val="ppt_w"/>
                                          </p:val>
                                        </p:tav>
                                        <p:tav tm="100000">
                                          <p:val>
                                            <p:fltVal val="0"/>
                                          </p:val>
                                        </p:tav>
                                      </p:tavLst>
                                    </p:anim>
                                    <p:anim calcmode="lin" valueType="num">
                                      <p:cBhvr>
                                        <p:cTn id="109" dur="500"/>
                                        <p:tgtEl>
                                          <p:spTgt spid="194"/>
                                        </p:tgtEl>
                                        <p:attrNameLst>
                                          <p:attrName>ppt_h</p:attrName>
                                        </p:attrNameLst>
                                      </p:cBhvr>
                                      <p:tavLst>
                                        <p:tav tm="0">
                                          <p:val>
                                            <p:strVal val="ppt_h"/>
                                          </p:val>
                                        </p:tav>
                                        <p:tav tm="100000">
                                          <p:val>
                                            <p:fltVal val="0"/>
                                          </p:val>
                                        </p:tav>
                                      </p:tavLst>
                                    </p:anim>
                                    <p:animEffect transition="out" filter="fade">
                                      <p:cBhvr>
                                        <p:cTn id="110" dur="500"/>
                                        <p:tgtEl>
                                          <p:spTgt spid="194"/>
                                        </p:tgtEl>
                                      </p:cBhvr>
                                    </p:animEffect>
                                    <p:set>
                                      <p:cBhvr>
                                        <p:cTn id="111" dur="1" fill="hold">
                                          <p:stCondLst>
                                            <p:cond delay="499"/>
                                          </p:stCondLst>
                                        </p:cTn>
                                        <p:tgtEl>
                                          <p:spTgt spid="194"/>
                                        </p:tgtEl>
                                        <p:attrNameLst>
                                          <p:attrName>style.visibility</p:attrName>
                                        </p:attrNameLst>
                                      </p:cBhvr>
                                      <p:to>
                                        <p:strVal val="hidden"/>
                                      </p:to>
                                    </p:set>
                                  </p:childTnLst>
                                </p:cTn>
                              </p:par>
                              <p:par>
                                <p:cTn id="112" presetID="53" presetClass="exit" presetSubtype="32" fill="hold" nodeType="withEffect">
                                  <p:stCondLst>
                                    <p:cond delay="0"/>
                                  </p:stCondLst>
                                  <p:childTnLst>
                                    <p:anim calcmode="lin" valueType="num">
                                      <p:cBhvr>
                                        <p:cTn id="113" dur="500"/>
                                        <p:tgtEl>
                                          <p:spTgt spid="197"/>
                                        </p:tgtEl>
                                        <p:attrNameLst>
                                          <p:attrName>ppt_w</p:attrName>
                                        </p:attrNameLst>
                                      </p:cBhvr>
                                      <p:tavLst>
                                        <p:tav tm="0">
                                          <p:val>
                                            <p:strVal val="ppt_w"/>
                                          </p:val>
                                        </p:tav>
                                        <p:tav tm="100000">
                                          <p:val>
                                            <p:fltVal val="0"/>
                                          </p:val>
                                        </p:tav>
                                      </p:tavLst>
                                    </p:anim>
                                    <p:anim calcmode="lin" valueType="num">
                                      <p:cBhvr>
                                        <p:cTn id="114" dur="500"/>
                                        <p:tgtEl>
                                          <p:spTgt spid="197"/>
                                        </p:tgtEl>
                                        <p:attrNameLst>
                                          <p:attrName>ppt_h</p:attrName>
                                        </p:attrNameLst>
                                      </p:cBhvr>
                                      <p:tavLst>
                                        <p:tav tm="0">
                                          <p:val>
                                            <p:strVal val="ppt_h"/>
                                          </p:val>
                                        </p:tav>
                                        <p:tav tm="100000">
                                          <p:val>
                                            <p:fltVal val="0"/>
                                          </p:val>
                                        </p:tav>
                                      </p:tavLst>
                                    </p:anim>
                                    <p:animEffect transition="out" filter="fade">
                                      <p:cBhvr>
                                        <p:cTn id="115" dur="500"/>
                                        <p:tgtEl>
                                          <p:spTgt spid="197"/>
                                        </p:tgtEl>
                                      </p:cBhvr>
                                    </p:animEffect>
                                    <p:set>
                                      <p:cBhvr>
                                        <p:cTn id="116" dur="1" fill="hold">
                                          <p:stCondLst>
                                            <p:cond delay="499"/>
                                          </p:stCondLst>
                                        </p:cTn>
                                        <p:tgtEl>
                                          <p:spTgt spid="197"/>
                                        </p:tgtEl>
                                        <p:attrNameLst>
                                          <p:attrName>style.visibility</p:attrName>
                                        </p:attrNameLst>
                                      </p:cBhvr>
                                      <p:to>
                                        <p:strVal val="hidden"/>
                                      </p:to>
                                    </p:set>
                                  </p:childTnLst>
                                </p:cTn>
                              </p:par>
                            </p:childTnLst>
                          </p:cTn>
                        </p:par>
                        <p:par>
                          <p:cTn id="117" fill="hold">
                            <p:stCondLst>
                              <p:cond delay="500"/>
                            </p:stCondLst>
                            <p:childTnLst>
                              <p:par>
                                <p:cTn id="118" presetID="53" presetClass="entr" presetSubtype="16" fill="hold" nodeType="afterEffect">
                                  <p:stCondLst>
                                    <p:cond delay="0"/>
                                  </p:stCondLst>
                                  <p:childTnLst>
                                    <p:set>
                                      <p:cBhvr>
                                        <p:cTn id="119" dur="1" fill="hold">
                                          <p:stCondLst>
                                            <p:cond delay="0"/>
                                          </p:stCondLst>
                                        </p:cTn>
                                        <p:tgtEl>
                                          <p:spTgt spid="11"/>
                                        </p:tgtEl>
                                        <p:attrNameLst>
                                          <p:attrName>style.visibility</p:attrName>
                                        </p:attrNameLst>
                                      </p:cBhvr>
                                      <p:to>
                                        <p:strVal val="visible"/>
                                      </p:to>
                                    </p:set>
                                    <p:anim calcmode="lin" valueType="num">
                                      <p:cBhvr>
                                        <p:cTn id="120" dur="500" fill="hold"/>
                                        <p:tgtEl>
                                          <p:spTgt spid="11"/>
                                        </p:tgtEl>
                                        <p:attrNameLst>
                                          <p:attrName>ppt_w</p:attrName>
                                        </p:attrNameLst>
                                      </p:cBhvr>
                                      <p:tavLst>
                                        <p:tav tm="0">
                                          <p:val>
                                            <p:fltVal val="0"/>
                                          </p:val>
                                        </p:tav>
                                        <p:tav tm="100000">
                                          <p:val>
                                            <p:strVal val="#ppt_w"/>
                                          </p:val>
                                        </p:tav>
                                      </p:tavLst>
                                    </p:anim>
                                    <p:anim calcmode="lin" valueType="num">
                                      <p:cBhvr>
                                        <p:cTn id="121" dur="500" fill="hold"/>
                                        <p:tgtEl>
                                          <p:spTgt spid="11"/>
                                        </p:tgtEl>
                                        <p:attrNameLst>
                                          <p:attrName>ppt_h</p:attrName>
                                        </p:attrNameLst>
                                      </p:cBhvr>
                                      <p:tavLst>
                                        <p:tav tm="0">
                                          <p:val>
                                            <p:fltVal val="0"/>
                                          </p:val>
                                        </p:tav>
                                        <p:tav tm="100000">
                                          <p:val>
                                            <p:strVal val="#ppt_h"/>
                                          </p:val>
                                        </p:tav>
                                      </p:tavLst>
                                    </p:anim>
                                    <p:animEffect transition="in" filter="fade">
                                      <p:cBhvr>
                                        <p:cTn id="122" dur="500"/>
                                        <p:tgtEl>
                                          <p:spTgt spid="11"/>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xit" presetSubtype="32" fill="hold" nodeType="clickEffect">
                                  <p:stCondLst>
                                    <p:cond delay="0"/>
                                  </p:stCondLst>
                                  <p:childTnLst>
                                    <p:anim calcmode="lin" valueType="num">
                                      <p:cBhvr>
                                        <p:cTn id="126" dur="500"/>
                                        <p:tgtEl>
                                          <p:spTgt spid="211"/>
                                        </p:tgtEl>
                                        <p:attrNameLst>
                                          <p:attrName>ppt_w</p:attrName>
                                        </p:attrNameLst>
                                      </p:cBhvr>
                                      <p:tavLst>
                                        <p:tav tm="0">
                                          <p:val>
                                            <p:strVal val="ppt_w"/>
                                          </p:val>
                                        </p:tav>
                                        <p:tav tm="100000">
                                          <p:val>
                                            <p:fltVal val="0"/>
                                          </p:val>
                                        </p:tav>
                                      </p:tavLst>
                                    </p:anim>
                                    <p:anim calcmode="lin" valueType="num">
                                      <p:cBhvr>
                                        <p:cTn id="127" dur="500"/>
                                        <p:tgtEl>
                                          <p:spTgt spid="211"/>
                                        </p:tgtEl>
                                        <p:attrNameLst>
                                          <p:attrName>ppt_h</p:attrName>
                                        </p:attrNameLst>
                                      </p:cBhvr>
                                      <p:tavLst>
                                        <p:tav tm="0">
                                          <p:val>
                                            <p:strVal val="ppt_h"/>
                                          </p:val>
                                        </p:tav>
                                        <p:tav tm="100000">
                                          <p:val>
                                            <p:fltVal val="0"/>
                                          </p:val>
                                        </p:tav>
                                      </p:tavLst>
                                    </p:anim>
                                    <p:animEffect transition="out" filter="fade">
                                      <p:cBhvr>
                                        <p:cTn id="128" dur="500"/>
                                        <p:tgtEl>
                                          <p:spTgt spid="211"/>
                                        </p:tgtEl>
                                      </p:cBhvr>
                                    </p:animEffect>
                                    <p:set>
                                      <p:cBhvr>
                                        <p:cTn id="129" dur="1" fill="hold">
                                          <p:stCondLst>
                                            <p:cond delay="499"/>
                                          </p:stCondLst>
                                        </p:cTn>
                                        <p:tgtEl>
                                          <p:spTgt spid="211"/>
                                        </p:tgtEl>
                                        <p:attrNameLst>
                                          <p:attrName>style.visibility</p:attrName>
                                        </p:attrNameLst>
                                      </p:cBhvr>
                                      <p:to>
                                        <p:strVal val="hidden"/>
                                      </p:to>
                                    </p:set>
                                  </p:childTnLst>
                                </p:cTn>
                              </p:par>
                              <p:par>
                                <p:cTn id="130" presetID="53" presetClass="exit" presetSubtype="32" fill="hold" nodeType="withEffect">
                                  <p:stCondLst>
                                    <p:cond delay="0"/>
                                  </p:stCondLst>
                                  <p:childTnLst>
                                    <p:anim calcmode="lin" valueType="num">
                                      <p:cBhvr>
                                        <p:cTn id="131" dur="500"/>
                                        <p:tgtEl>
                                          <p:spTgt spid="78"/>
                                        </p:tgtEl>
                                        <p:attrNameLst>
                                          <p:attrName>ppt_w</p:attrName>
                                        </p:attrNameLst>
                                      </p:cBhvr>
                                      <p:tavLst>
                                        <p:tav tm="0">
                                          <p:val>
                                            <p:strVal val="ppt_w"/>
                                          </p:val>
                                        </p:tav>
                                        <p:tav tm="100000">
                                          <p:val>
                                            <p:fltVal val="0"/>
                                          </p:val>
                                        </p:tav>
                                      </p:tavLst>
                                    </p:anim>
                                    <p:anim calcmode="lin" valueType="num">
                                      <p:cBhvr>
                                        <p:cTn id="132" dur="500"/>
                                        <p:tgtEl>
                                          <p:spTgt spid="78"/>
                                        </p:tgtEl>
                                        <p:attrNameLst>
                                          <p:attrName>ppt_h</p:attrName>
                                        </p:attrNameLst>
                                      </p:cBhvr>
                                      <p:tavLst>
                                        <p:tav tm="0">
                                          <p:val>
                                            <p:strVal val="ppt_h"/>
                                          </p:val>
                                        </p:tav>
                                        <p:tav tm="100000">
                                          <p:val>
                                            <p:fltVal val="0"/>
                                          </p:val>
                                        </p:tav>
                                      </p:tavLst>
                                    </p:anim>
                                    <p:animEffect transition="out" filter="fade">
                                      <p:cBhvr>
                                        <p:cTn id="133" dur="500"/>
                                        <p:tgtEl>
                                          <p:spTgt spid="78"/>
                                        </p:tgtEl>
                                      </p:cBhvr>
                                    </p:animEffect>
                                    <p:set>
                                      <p:cBhvr>
                                        <p:cTn id="134" dur="1" fill="hold">
                                          <p:stCondLst>
                                            <p:cond delay="499"/>
                                          </p:stCondLst>
                                        </p:cTn>
                                        <p:tgtEl>
                                          <p:spTgt spid="78"/>
                                        </p:tgtEl>
                                        <p:attrNameLst>
                                          <p:attrName>style.visibility</p:attrName>
                                        </p:attrNameLst>
                                      </p:cBhvr>
                                      <p:to>
                                        <p:strVal val="hidden"/>
                                      </p:to>
                                    </p:set>
                                  </p:childTnLst>
                                </p:cTn>
                              </p:par>
                            </p:childTnLst>
                          </p:cTn>
                        </p:par>
                        <p:par>
                          <p:cTn id="135" fill="hold">
                            <p:stCondLst>
                              <p:cond delay="500"/>
                            </p:stCondLst>
                            <p:childTnLst>
                              <p:par>
                                <p:cTn id="136" presetID="53" presetClass="entr" presetSubtype="16" fill="hold" nodeType="afterEffect">
                                  <p:stCondLst>
                                    <p:cond delay="0"/>
                                  </p:stCondLst>
                                  <p:childTnLst>
                                    <p:set>
                                      <p:cBhvr>
                                        <p:cTn id="137" dur="1" fill="hold">
                                          <p:stCondLst>
                                            <p:cond delay="0"/>
                                          </p:stCondLst>
                                        </p:cTn>
                                        <p:tgtEl>
                                          <p:spTgt spid="12"/>
                                        </p:tgtEl>
                                        <p:attrNameLst>
                                          <p:attrName>style.visibility</p:attrName>
                                        </p:attrNameLst>
                                      </p:cBhvr>
                                      <p:to>
                                        <p:strVal val="visible"/>
                                      </p:to>
                                    </p:set>
                                    <p:anim calcmode="lin" valueType="num">
                                      <p:cBhvr>
                                        <p:cTn id="138" dur="500" fill="hold"/>
                                        <p:tgtEl>
                                          <p:spTgt spid="12"/>
                                        </p:tgtEl>
                                        <p:attrNameLst>
                                          <p:attrName>ppt_w</p:attrName>
                                        </p:attrNameLst>
                                      </p:cBhvr>
                                      <p:tavLst>
                                        <p:tav tm="0">
                                          <p:val>
                                            <p:fltVal val="0"/>
                                          </p:val>
                                        </p:tav>
                                        <p:tav tm="100000">
                                          <p:val>
                                            <p:strVal val="#ppt_w"/>
                                          </p:val>
                                        </p:tav>
                                      </p:tavLst>
                                    </p:anim>
                                    <p:anim calcmode="lin" valueType="num">
                                      <p:cBhvr>
                                        <p:cTn id="139" dur="500" fill="hold"/>
                                        <p:tgtEl>
                                          <p:spTgt spid="12"/>
                                        </p:tgtEl>
                                        <p:attrNameLst>
                                          <p:attrName>ppt_h</p:attrName>
                                        </p:attrNameLst>
                                      </p:cBhvr>
                                      <p:tavLst>
                                        <p:tav tm="0">
                                          <p:val>
                                            <p:fltVal val="0"/>
                                          </p:val>
                                        </p:tav>
                                        <p:tav tm="100000">
                                          <p:val>
                                            <p:strVal val="#ppt_h"/>
                                          </p:val>
                                        </p:tav>
                                      </p:tavLst>
                                    </p:anim>
                                    <p:animEffect transition="in" filter="fade">
                                      <p:cBhvr>
                                        <p:cTn id="1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70" grpId="0" animBg="1"/>
      <p:bldP spid="169" grpId="0" animBg="1"/>
      <p:bldP spid="138" grpId="0" animBg="1"/>
      <p:bldP spid="130" grpId="0" animBg="1"/>
      <p:bldP spid="212" grpId="0" animBg="1"/>
      <p:bldP spid="203" grpId="0" animBg="1"/>
      <p:bldP spid="204" grpId="0" animBg="1"/>
      <p:bldP spid="201" grpId="0" animBg="1"/>
      <p:bldP spid="144" grpId="0" animBg="1"/>
      <p:bldP spid="145" grpId="0" animBg="1"/>
      <p:bldP spid="1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Rounded Corners 209">
            <a:extLst>
              <a:ext uri="{FF2B5EF4-FFF2-40B4-BE49-F238E27FC236}">
                <a16:creationId xmlns:a16="http://schemas.microsoft.com/office/drawing/2014/main" id="{847B218A-D9E8-4B99-B502-F59AD2D593CC}"/>
              </a:ext>
            </a:extLst>
          </p:cNvPr>
          <p:cNvSpPr/>
          <p:nvPr/>
        </p:nvSpPr>
        <p:spPr bwMode="auto">
          <a:xfrm>
            <a:off x="9419488" y="3022391"/>
            <a:ext cx="2720862" cy="1211075"/>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200" dirty="0">
              <a:solidFill>
                <a:srgbClr val="002050"/>
              </a:solidFill>
              <a:latin typeface="Segoe UI Semilight"/>
              <a:ea typeface="Segoe UI" pitchFamily="34" charset="0"/>
              <a:cs typeface="Segoe UI" pitchFamily="34" charset="0"/>
            </a:endParaRPr>
          </a:p>
        </p:txBody>
      </p:sp>
      <p:grpSp>
        <p:nvGrpSpPr>
          <p:cNvPr id="213" name="Group 212">
            <a:extLst>
              <a:ext uri="{FF2B5EF4-FFF2-40B4-BE49-F238E27FC236}">
                <a16:creationId xmlns:a16="http://schemas.microsoft.com/office/drawing/2014/main" id="{01FEB533-DD35-460B-B76D-11CEAB2EA4CB}"/>
              </a:ext>
            </a:extLst>
          </p:cNvPr>
          <p:cNvGrpSpPr/>
          <p:nvPr/>
        </p:nvGrpSpPr>
        <p:grpSpPr>
          <a:xfrm>
            <a:off x="9346568" y="3228769"/>
            <a:ext cx="1372697" cy="711599"/>
            <a:chOff x="7977318" y="1755617"/>
            <a:chExt cx="1648147" cy="874152"/>
          </a:xfrm>
        </p:grpSpPr>
        <p:pic>
          <p:nvPicPr>
            <p:cNvPr id="214" name="Picture 213">
              <a:extLst>
                <a:ext uri="{FF2B5EF4-FFF2-40B4-BE49-F238E27FC236}">
                  <a16:creationId xmlns:a16="http://schemas.microsoft.com/office/drawing/2014/main" id="{296C55BE-F16E-40D8-91E9-9A6B386455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0727" y="1755617"/>
              <a:ext cx="508184" cy="508184"/>
            </a:xfrm>
            <a:prstGeom prst="rect">
              <a:avLst/>
            </a:prstGeom>
          </p:spPr>
        </p:pic>
        <p:sp>
          <p:nvSpPr>
            <p:cNvPr id="215" name="Rectangle 214">
              <a:extLst>
                <a:ext uri="{FF2B5EF4-FFF2-40B4-BE49-F238E27FC236}">
                  <a16:creationId xmlns:a16="http://schemas.microsoft.com/office/drawing/2014/main" id="{20F9A9C7-D1DF-4403-9F65-EF646A918A6E}"/>
                </a:ext>
              </a:extLst>
            </p:cNvPr>
            <p:cNvSpPr/>
            <p:nvPr/>
          </p:nvSpPr>
          <p:spPr>
            <a:xfrm>
              <a:off x="7977318" y="2342860"/>
              <a:ext cx="1648147" cy="28690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ML</a:t>
              </a:r>
            </a:p>
          </p:txBody>
        </p:sp>
      </p:grpSp>
      <p:grpSp>
        <p:nvGrpSpPr>
          <p:cNvPr id="216" name="Group 215">
            <a:extLst>
              <a:ext uri="{FF2B5EF4-FFF2-40B4-BE49-F238E27FC236}">
                <a16:creationId xmlns:a16="http://schemas.microsoft.com/office/drawing/2014/main" id="{4C79ECE6-2F94-48D9-A7AF-E11147D02E3E}"/>
              </a:ext>
            </a:extLst>
          </p:cNvPr>
          <p:cNvGrpSpPr/>
          <p:nvPr/>
        </p:nvGrpSpPr>
        <p:grpSpPr>
          <a:xfrm>
            <a:off x="10190913" y="3239890"/>
            <a:ext cx="1351439" cy="684465"/>
            <a:chOff x="10296326" y="3240866"/>
            <a:chExt cx="1565963" cy="745041"/>
          </a:xfrm>
        </p:grpSpPr>
        <p:pic>
          <p:nvPicPr>
            <p:cNvPr id="217" name="Picture 216">
              <a:extLst>
                <a:ext uri="{FF2B5EF4-FFF2-40B4-BE49-F238E27FC236}">
                  <a16:creationId xmlns:a16="http://schemas.microsoft.com/office/drawing/2014/main" id="{D7BC6763-AE09-4481-BE84-2998D980FB3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0555144" y="3240866"/>
              <a:ext cx="643719" cy="368893"/>
            </a:xfrm>
            <a:prstGeom prst="rect">
              <a:avLst/>
            </a:prstGeom>
          </p:spPr>
        </p:pic>
        <p:pic>
          <p:nvPicPr>
            <p:cNvPr id="218" name="Picture 217">
              <a:extLst>
                <a:ext uri="{FF2B5EF4-FFF2-40B4-BE49-F238E27FC236}">
                  <a16:creationId xmlns:a16="http://schemas.microsoft.com/office/drawing/2014/main" id="{F41902E5-BE8C-44D7-B691-A9FFACAA4530}"/>
                </a:ext>
              </a:extLst>
            </p:cNvPr>
            <p:cNvPicPr>
              <a:picLocks noChangeAspect="1"/>
            </p:cNvPicPr>
            <p:nvPr/>
          </p:nvPicPr>
          <p:blipFill rotWithShape="1">
            <a:blip r:embed="rId6">
              <a:duotone>
                <a:schemeClr val="accent1">
                  <a:shade val="45000"/>
                  <a:satMod val="135000"/>
                </a:schemeClr>
                <a:prstClr val="white"/>
              </a:duotone>
            </a:blip>
            <a:srcRect r="74701"/>
            <a:stretch/>
          </p:blipFill>
          <p:spPr>
            <a:xfrm>
              <a:off x="11079309" y="3285489"/>
              <a:ext cx="360258" cy="421792"/>
            </a:xfrm>
            <a:prstGeom prst="rect">
              <a:avLst/>
            </a:prstGeom>
          </p:spPr>
        </p:pic>
        <p:sp>
          <p:nvSpPr>
            <p:cNvPr id="219" name="Rectangle 218">
              <a:extLst>
                <a:ext uri="{FF2B5EF4-FFF2-40B4-BE49-F238E27FC236}">
                  <a16:creationId xmlns:a16="http://schemas.microsoft.com/office/drawing/2014/main" id="{476AEA5D-70E2-4E72-A55E-33A8D2C51170}"/>
                </a:ext>
              </a:extLst>
            </p:cNvPr>
            <p:cNvSpPr/>
            <p:nvPr/>
          </p:nvSpPr>
          <p:spPr>
            <a:xfrm>
              <a:off x="10296326" y="3731680"/>
              <a:ext cx="1565963" cy="254227"/>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ML SERVER</a:t>
              </a:r>
            </a:p>
          </p:txBody>
        </p:sp>
      </p:grpSp>
      <p:sp>
        <p:nvSpPr>
          <p:cNvPr id="222" name="Rectangle 221">
            <a:extLst>
              <a:ext uri="{FF2B5EF4-FFF2-40B4-BE49-F238E27FC236}">
                <a16:creationId xmlns:a16="http://schemas.microsoft.com/office/drawing/2014/main" id="{64D5EA9B-9814-4FDD-A643-3F0D4A3294BB}"/>
              </a:ext>
            </a:extLst>
          </p:cNvPr>
          <p:cNvSpPr/>
          <p:nvPr/>
        </p:nvSpPr>
        <p:spPr>
          <a:xfrm>
            <a:off x="11003428" y="3666773"/>
            <a:ext cx="1288466" cy="37479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182" name="Rectangle: Rounded Corners 181">
            <a:extLst>
              <a:ext uri="{FF2B5EF4-FFF2-40B4-BE49-F238E27FC236}">
                <a16:creationId xmlns:a16="http://schemas.microsoft.com/office/drawing/2014/main" id="{35981C36-69D6-4A8A-BE05-826BA97A0887}"/>
              </a:ext>
            </a:extLst>
          </p:cNvPr>
          <p:cNvSpPr/>
          <p:nvPr/>
        </p:nvSpPr>
        <p:spPr bwMode="auto">
          <a:xfrm>
            <a:off x="6227539" y="4464529"/>
            <a:ext cx="3052181" cy="1191086"/>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87" name="Group 186">
            <a:extLst>
              <a:ext uri="{FF2B5EF4-FFF2-40B4-BE49-F238E27FC236}">
                <a16:creationId xmlns:a16="http://schemas.microsoft.com/office/drawing/2014/main" id="{13E167E3-D6AA-44D1-BA5F-7CA19BA1C44C}"/>
              </a:ext>
            </a:extLst>
          </p:cNvPr>
          <p:cNvGrpSpPr/>
          <p:nvPr/>
        </p:nvGrpSpPr>
        <p:grpSpPr>
          <a:xfrm>
            <a:off x="6173038" y="4649888"/>
            <a:ext cx="1277552" cy="817007"/>
            <a:chOff x="4885193" y="3822471"/>
            <a:chExt cx="1533912" cy="1003640"/>
          </a:xfrm>
        </p:grpSpPr>
        <p:pic>
          <p:nvPicPr>
            <p:cNvPr id="188" name="Picture 187">
              <a:extLst>
                <a:ext uri="{FF2B5EF4-FFF2-40B4-BE49-F238E27FC236}">
                  <a16:creationId xmlns:a16="http://schemas.microsoft.com/office/drawing/2014/main" id="{5948C86B-E5E1-4C0F-8F87-5A98EEB4C6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388" y="3822471"/>
              <a:ext cx="635521" cy="635521"/>
            </a:xfrm>
            <a:prstGeom prst="rect">
              <a:avLst/>
            </a:prstGeom>
          </p:spPr>
        </p:pic>
        <p:sp>
          <p:nvSpPr>
            <p:cNvPr id="189" name="Rectangle 188">
              <a:extLst>
                <a:ext uri="{FF2B5EF4-FFF2-40B4-BE49-F238E27FC236}">
                  <a16:creationId xmlns:a16="http://schemas.microsoft.com/office/drawing/2014/main" id="{5E9E94F5-A5FC-4CBA-AB3E-52CA359E6334}"/>
                </a:ext>
              </a:extLst>
            </p:cNvPr>
            <p:cNvSpPr/>
            <p:nvPr/>
          </p:nvSpPr>
          <p:spPr>
            <a:xfrm>
              <a:off x="4885193" y="4365768"/>
              <a:ext cx="1533912"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STREAM ANALYTICS</a:t>
              </a:r>
            </a:p>
          </p:txBody>
        </p:sp>
      </p:grpSp>
      <p:grpSp>
        <p:nvGrpSpPr>
          <p:cNvPr id="205" name="Group 204">
            <a:extLst>
              <a:ext uri="{FF2B5EF4-FFF2-40B4-BE49-F238E27FC236}">
                <a16:creationId xmlns:a16="http://schemas.microsoft.com/office/drawing/2014/main" id="{F7ABAEC9-B471-46F9-A14F-3216F51DF121}"/>
              </a:ext>
            </a:extLst>
          </p:cNvPr>
          <p:cNvGrpSpPr/>
          <p:nvPr/>
        </p:nvGrpSpPr>
        <p:grpSpPr>
          <a:xfrm>
            <a:off x="7189609" y="4645630"/>
            <a:ext cx="1288466" cy="806059"/>
            <a:chOff x="5378377" y="1758366"/>
            <a:chExt cx="1547014" cy="990190"/>
          </a:xfrm>
        </p:grpSpPr>
        <p:pic>
          <p:nvPicPr>
            <p:cNvPr id="206" name="Picture 205">
              <a:extLst>
                <a:ext uri="{FF2B5EF4-FFF2-40B4-BE49-F238E27FC236}">
                  <a16:creationId xmlns:a16="http://schemas.microsoft.com/office/drawing/2014/main" id="{3FC2B653-443C-4AD2-A984-5889617364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1130" y="1758366"/>
              <a:ext cx="596239" cy="596239"/>
            </a:xfrm>
            <a:prstGeom prst="rect">
              <a:avLst/>
            </a:prstGeom>
          </p:spPr>
        </p:pic>
        <p:sp>
          <p:nvSpPr>
            <p:cNvPr id="207" name="Rectangle 206">
              <a:extLst>
                <a:ext uri="{FF2B5EF4-FFF2-40B4-BE49-F238E27FC236}">
                  <a16:creationId xmlns:a16="http://schemas.microsoft.com/office/drawing/2014/main" id="{A88BFEDD-7D25-4590-85BA-15C8F4B6EFD4}"/>
                </a:ext>
              </a:extLst>
            </p:cNvPr>
            <p:cNvSpPr/>
            <p:nvPr/>
          </p:nvSpPr>
          <p:spPr>
            <a:xfrm>
              <a:off x="5378377" y="2288148"/>
              <a:ext cx="1547014" cy="460408"/>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grpSp>
      <p:sp>
        <p:nvSpPr>
          <p:cNvPr id="209" name="Rectangle 208">
            <a:extLst>
              <a:ext uri="{FF2B5EF4-FFF2-40B4-BE49-F238E27FC236}">
                <a16:creationId xmlns:a16="http://schemas.microsoft.com/office/drawing/2014/main" id="{237A9053-8E26-4A1D-8B41-1553E4CDD94D}"/>
              </a:ext>
            </a:extLst>
          </p:cNvPr>
          <p:cNvSpPr/>
          <p:nvPr/>
        </p:nvSpPr>
        <p:spPr>
          <a:xfrm>
            <a:off x="8121885" y="5076128"/>
            <a:ext cx="1288466" cy="37479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128" name="Rectangle: Rounded Corners 127">
            <a:extLst>
              <a:ext uri="{FF2B5EF4-FFF2-40B4-BE49-F238E27FC236}">
                <a16:creationId xmlns:a16="http://schemas.microsoft.com/office/drawing/2014/main" id="{46F4B04D-C98B-42FC-9310-B74ACA811BB5}"/>
              </a:ext>
            </a:extLst>
          </p:cNvPr>
          <p:cNvSpPr/>
          <p:nvPr/>
        </p:nvSpPr>
        <p:spPr bwMode="auto">
          <a:xfrm>
            <a:off x="6224456" y="3060254"/>
            <a:ext cx="3052181" cy="1203680"/>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29" name="Group 128">
            <a:extLst>
              <a:ext uri="{FF2B5EF4-FFF2-40B4-BE49-F238E27FC236}">
                <a16:creationId xmlns:a16="http://schemas.microsoft.com/office/drawing/2014/main" id="{38A0494F-5986-446A-BE90-A4C36325499F}"/>
              </a:ext>
            </a:extLst>
          </p:cNvPr>
          <p:cNvGrpSpPr/>
          <p:nvPr/>
        </p:nvGrpSpPr>
        <p:grpSpPr>
          <a:xfrm>
            <a:off x="6167715" y="3246822"/>
            <a:ext cx="1195493" cy="790013"/>
            <a:chOff x="4612152" y="2120272"/>
            <a:chExt cx="1435386" cy="970479"/>
          </a:xfrm>
        </p:grpSpPr>
        <p:pic>
          <p:nvPicPr>
            <p:cNvPr id="131" name="Picture 130">
              <a:extLst>
                <a:ext uri="{FF2B5EF4-FFF2-40B4-BE49-F238E27FC236}">
                  <a16:creationId xmlns:a16="http://schemas.microsoft.com/office/drawing/2014/main" id="{62091F69-8A2D-4691-84A7-314303F67B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49501" y="2120272"/>
              <a:ext cx="560688" cy="560689"/>
            </a:xfrm>
            <a:prstGeom prst="rect">
              <a:avLst/>
            </a:prstGeom>
          </p:spPr>
        </p:pic>
        <p:sp>
          <p:nvSpPr>
            <p:cNvPr id="132" name="Rectangle 131">
              <a:extLst>
                <a:ext uri="{FF2B5EF4-FFF2-40B4-BE49-F238E27FC236}">
                  <a16:creationId xmlns:a16="http://schemas.microsoft.com/office/drawing/2014/main" id="{D232F615-0F1F-4B43-8FEC-CCE25DBD15B2}"/>
                </a:ext>
              </a:extLst>
            </p:cNvPr>
            <p:cNvSpPr/>
            <p:nvPr/>
          </p:nvSpPr>
          <p:spPr>
            <a:xfrm>
              <a:off x="4612152" y="2630408"/>
              <a:ext cx="1435386"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DATA LAKE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grpSp>
        <p:nvGrpSpPr>
          <p:cNvPr id="139" name="Group 138">
            <a:extLst>
              <a:ext uri="{FF2B5EF4-FFF2-40B4-BE49-F238E27FC236}">
                <a16:creationId xmlns:a16="http://schemas.microsoft.com/office/drawing/2014/main" id="{02742E25-FED6-4D60-A193-38939D76B0C6}"/>
              </a:ext>
            </a:extLst>
          </p:cNvPr>
          <p:cNvGrpSpPr/>
          <p:nvPr/>
        </p:nvGrpSpPr>
        <p:grpSpPr>
          <a:xfrm>
            <a:off x="7222936" y="3229912"/>
            <a:ext cx="1288466" cy="806059"/>
            <a:chOff x="5378377" y="1758366"/>
            <a:chExt cx="1547014" cy="990190"/>
          </a:xfrm>
        </p:grpSpPr>
        <p:pic>
          <p:nvPicPr>
            <p:cNvPr id="141" name="Picture 140">
              <a:extLst>
                <a:ext uri="{FF2B5EF4-FFF2-40B4-BE49-F238E27FC236}">
                  <a16:creationId xmlns:a16="http://schemas.microsoft.com/office/drawing/2014/main" id="{E5D2B563-4E27-43B4-BB0D-0AFAC1DBCB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1130" y="1758366"/>
              <a:ext cx="596239" cy="596239"/>
            </a:xfrm>
            <a:prstGeom prst="rect">
              <a:avLst/>
            </a:prstGeom>
          </p:spPr>
        </p:pic>
        <p:sp>
          <p:nvSpPr>
            <p:cNvPr id="142" name="Rectangle 141">
              <a:extLst>
                <a:ext uri="{FF2B5EF4-FFF2-40B4-BE49-F238E27FC236}">
                  <a16:creationId xmlns:a16="http://schemas.microsoft.com/office/drawing/2014/main" id="{FEC08711-5EA9-4A4F-BC75-459515ADBD05}"/>
                </a:ext>
              </a:extLst>
            </p:cNvPr>
            <p:cNvSpPr/>
            <p:nvPr/>
          </p:nvSpPr>
          <p:spPr>
            <a:xfrm>
              <a:off x="5378377" y="2288148"/>
              <a:ext cx="1547014" cy="460408"/>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grpSp>
      <p:pic>
        <p:nvPicPr>
          <p:cNvPr id="9" name="Picture 8">
            <a:extLst>
              <a:ext uri="{FF2B5EF4-FFF2-40B4-BE49-F238E27FC236}">
                <a16:creationId xmlns:a16="http://schemas.microsoft.com/office/drawing/2014/main" id="{14734182-32F5-4FE2-9D65-32445420E485}"/>
              </a:ext>
            </a:extLst>
          </p:cNvPr>
          <p:cNvPicPr>
            <a:picLocks noChangeAspect="1"/>
          </p:cNvPicPr>
          <p:nvPr/>
        </p:nvPicPr>
        <p:blipFill>
          <a:blip r:embed="rId10">
            <a:duotone>
              <a:schemeClr val="accent3">
                <a:shade val="45000"/>
                <a:satMod val="135000"/>
              </a:schemeClr>
              <a:prstClr val="white"/>
            </a:duotone>
          </a:blip>
          <a:stretch>
            <a:fillRect/>
          </a:stretch>
        </p:blipFill>
        <p:spPr>
          <a:xfrm>
            <a:off x="8459629" y="3239986"/>
            <a:ext cx="793037" cy="416343"/>
          </a:xfrm>
          <a:prstGeom prst="rect">
            <a:avLst/>
          </a:prstGeom>
        </p:spPr>
      </p:pic>
      <p:sp>
        <p:nvSpPr>
          <p:cNvPr id="153" name="Rectangle 152">
            <a:extLst>
              <a:ext uri="{FF2B5EF4-FFF2-40B4-BE49-F238E27FC236}">
                <a16:creationId xmlns:a16="http://schemas.microsoft.com/office/drawing/2014/main" id="{73C47813-97D3-4660-8531-A3C36D68924E}"/>
              </a:ext>
            </a:extLst>
          </p:cNvPr>
          <p:cNvSpPr/>
          <p:nvPr/>
        </p:nvSpPr>
        <p:spPr>
          <a:xfrm>
            <a:off x="8227597" y="3687967"/>
            <a:ext cx="1288466" cy="37479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186" name="Rectangle: Rounded Corners 185">
            <a:extLst>
              <a:ext uri="{FF2B5EF4-FFF2-40B4-BE49-F238E27FC236}">
                <a16:creationId xmlns:a16="http://schemas.microsoft.com/office/drawing/2014/main" id="{22354B24-DE79-4CBB-9B00-D04CB019CAF8}"/>
              </a:ext>
            </a:extLst>
          </p:cNvPr>
          <p:cNvSpPr/>
          <p:nvPr/>
        </p:nvSpPr>
        <p:spPr bwMode="auto">
          <a:xfrm>
            <a:off x="9705316" y="4532406"/>
            <a:ext cx="2245324" cy="1137166"/>
          </a:xfrm>
          <a:prstGeom prst="roundRect">
            <a:avLst/>
          </a:prstGeom>
          <a:solidFill>
            <a:schemeClr val="bg1">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70" name="Rectangle: Rounded Corners 169">
            <a:extLst>
              <a:ext uri="{FF2B5EF4-FFF2-40B4-BE49-F238E27FC236}">
                <a16:creationId xmlns:a16="http://schemas.microsoft.com/office/drawing/2014/main" id="{7D027F34-70F3-4BB0-A0EA-CBC6D2ECF431}"/>
              </a:ext>
            </a:extLst>
          </p:cNvPr>
          <p:cNvSpPr/>
          <p:nvPr/>
        </p:nvSpPr>
        <p:spPr bwMode="auto">
          <a:xfrm>
            <a:off x="423491" y="5871103"/>
            <a:ext cx="11369201" cy="961498"/>
          </a:xfrm>
          <a:prstGeom prst="roundRect">
            <a:avLst/>
          </a:prstGeom>
          <a:solidFill>
            <a:schemeClr val="tx2">
              <a:lumMod val="20000"/>
              <a:lumOff val="8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E00650C4-93F8-470F-81BC-FEFB27B4762B}"/>
              </a:ext>
            </a:extLst>
          </p:cNvPr>
          <p:cNvSpPr/>
          <p:nvPr/>
        </p:nvSpPr>
        <p:spPr bwMode="auto">
          <a:xfrm>
            <a:off x="3424618" y="4467397"/>
            <a:ext cx="2245324" cy="1137166"/>
          </a:xfrm>
          <a:prstGeom prst="roundRect">
            <a:avLst/>
          </a:prstGeom>
          <a:solidFill>
            <a:schemeClr val="bg1">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CED23925-1FF1-44E4-B38C-0DC19BFDF7B1}"/>
              </a:ext>
            </a:extLst>
          </p:cNvPr>
          <p:cNvSpPr/>
          <p:nvPr/>
        </p:nvSpPr>
        <p:spPr bwMode="auto">
          <a:xfrm>
            <a:off x="387189" y="3969295"/>
            <a:ext cx="2122599" cy="1840594"/>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300" dirty="0">
              <a:solidFill>
                <a:srgbClr val="002050"/>
              </a:solidFill>
              <a:latin typeface="Segoe UI Semilight"/>
              <a:ea typeface="Segoe UI" pitchFamily="34" charset="0"/>
              <a:cs typeface="Segoe UI" pitchFamily="34" charset="0"/>
            </a:endParaRPr>
          </a:p>
        </p:txBody>
      </p:sp>
      <p:sp>
        <p:nvSpPr>
          <p:cNvPr id="204" name="Rectangle: Rounded Corners 203">
            <a:extLst>
              <a:ext uri="{FF2B5EF4-FFF2-40B4-BE49-F238E27FC236}">
                <a16:creationId xmlns:a16="http://schemas.microsoft.com/office/drawing/2014/main" id="{15ACB045-9DE7-4943-8C4D-2EFABB105511}"/>
              </a:ext>
            </a:extLst>
          </p:cNvPr>
          <p:cNvSpPr/>
          <p:nvPr/>
        </p:nvSpPr>
        <p:spPr bwMode="auto">
          <a:xfrm>
            <a:off x="3240908" y="3073740"/>
            <a:ext cx="2627203" cy="1137166"/>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385210" y="1685448"/>
            <a:ext cx="2165097" cy="2146365"/>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300" dirty="0">
              <a:solidFill>
                <a:srgbClr val="002050"/>
              </a:soli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a:xfrm>
            <a:off x="270894" y="410684"/>
            <a:ext cx="8401422" cy="527343"/>
          </a:xfrm>
        </p:spPr>
        <p:txBody>
          <a:bodyPr/>
          <a:lstStyle/>
          <a:p>
            <a:r>
              <a:rPr lang="en-US" dirty="0"/>
              <a:t>The Azure </a:t>
            </a:r>
            <a:r>
              <a:rPr lang="en-US" b="1" dirty="0">
                <a:solidFill>
                  <a:schemeClr val="tx2"/>
                </a:solidFill>
              </a:rPr>
              <a:t>BIG</a:t>
            </a:r>
            <a:r>
              <a:rPr lang="en-US" dirty="0"/>
              <a:t> Data Landscape</a:t>
            </a:r>
          </a:p>
        </p:txBody>
      </p:sp>
      <p:grpSp>
        <p:nvGrpSpPr>
          <p:cNvPr id="85" name="Group 84">
            <a:extLst>
              <a:ext uri="{FF2B5EF4-FFF2-40B4-BE49-F238E27FC236}">
                <a16:creationId xmlns:a16="http://schemas.microsoft.com/office/drawing/2014/main" id="{037310AE-5831-4105-8E7C-7399C8FADCB7}"/>
              </a:ext>
            </a:extLst>
          </p:cNvPr>
          <p:cNvGrpSpPr/>
          <p:nvPr/>
        </p:nvGrpSpPr>
        <p:grpSpPr>
          <a:xfrm>
            <a:off x="1495128" y="2931636"/>
            <a:ext cx="818361" cy="805879"/>
            <a:chOff x="1566056" y="2562246"/>
            <a:chExt cx="982577" cy="989971"/>
          </a:xfrm>
        </p:grpSpPr>
        <p:pic>
          <p:nvPicPr>
            <p:cNvPr id="62" name="Picture 61">
              <a:extLst>
                <a:ext uri="{FF2B5EF4-FFF2-40B4-BE49-F238E27FC236}">
                  <a16:creationId xmlns:a16="http://schemas.microsoft.com/office/drawing/2014/main" id="{46AEBA4F-E587-4C28-992D-60A67A6925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94982" y="2562246"/>
              <a:ext cx="692833" cy="692833"/>
            </a:xfrm>
            <a:prstGeom prst="rect">
              <a:avLst/>
            </a:prstGeom>
          </p:spPr>
        </p:pic>
        <p:sp>
          <p:nvSpPr>
            <p:cNvPr id="71" name="Rectangle 70">
              <a:extLst>
                <a:ext uri="{FF2B5EF4-FFF2-40B4-BE49-F238E27FC236}">
                  <a16:creationId xmlns:a16="http://schemas.microsoft.com/office/drawing/2014/main" id="{183A1EF0-E2C9-4A86-9B93-ED7257B42BD7}"/>
                </a:ext>
              </a:extLst>
            </p:cNvPr>
            <p:cNvSpPr/>
            <p:nvPr/>
          </p:nvSpPr>
          <p:spPr>
            <a:xfrm>
              <a:off x="1566056" y="3265348"/>
              <a:ext cx="982577" cy="28686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grpSp>
        <p:nvGrpSpPr>
          <p:cNvPr id="80" name="Group 79">
            <a:extLst>
              <a:ext uri="{FF2B5EF4-FFF2-40B4-BE49-F238E27FC236}">
                <a16:creationId xmlns:a16="http://schemas.microsoft.com/office/drawing/2014/main" id="{FE89CAA4-70AE-4118-A1A5-D2C9EC753950}"/>
              </a:ext>
            </a:extLst>
          </p:cNvPr>
          <p:cNvGrpSpPr/>
          <p:nvPr/>
        </p:nvGrpSpPr>
        <p:grpSpPr>
          <a:xfrm>
            <a:off x="385210" y="1929941"/>
            <a:ext cx="1058077" cy="907988"/>
            <a:chOff x="648766" y="1758638"/>
            <a:chExt cx="1270395" cy="1115403"/>
          </a:xfrm>
        </p:grpSpPr>
        <p:pic>
          <p:nvPicPr>
            <p:cNvPr id="6" name="Picture 5">
              <a:extLst>
                <a:ext uri="{FF2B5EF4-FFF2-40B4-BE49-F238E27FC236}">
                  <a16:creationId xmlns:a16="http://schemas.microsoft.com/office/drawing/2014/main" id="{0209BED7-7BCC-4514-8282-477288ED67F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8769" y="1758638"/>
              <a:ext cx="635521" cy="635521"/>
            </a:xfrm>
            <a:prstGeom prst="rect">
              <a:avLst/>
            </a:prstGeom>
          </p:spPr>
        </p:pic>
        <p:sp>
          <p:nvSpPr>
            <p:cNvPr id="79" name="Rectangle 78">
              <a:extLst>
                <a:ext uri="{FF2B5EF4-FFF2-40B4-BE49-F238E27FC236}">
                  <a16:creationId xmlns:a16="http://schemas.microsoft.com/office/drawing/2014/main" id="{642ED4E8-FBB3-49BC-A569-8FB928156803}"/>
                </a:ext>
              </a:extLst>
            </p:cNvPr>
            <p:cNvSpPr/>
            <p:nvPr/>
          </p:nvSpPr>
          <p:spPr>
            <a:xfrm>
              <a:off x="648766" y="2413699"/>
              <a:ext cx="1270395" cy="460342"/>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grpSp>
      <p:grpSp>
        <p:nvGrpSpPr>
          <p:cNvPr id="82" name="Group 81">
            <a:extLst>
              <a:ext uri="{FF2B5EF4-FFF2-40B4-BE49-F238E27FC236}">
                <a16:creationId xmlns:a16="http://schemas.microsoft.com/office/drawing/2014/main" id="{39A45081-ABA9-4805-819B-C557AD6B5099}"/>
              </a:ext>
            </a:extLst>
          </p:cNvPr>
          <p:cNvGrpSpPr/>
          <p:nvPr/>
        </p:nvGrpSpPr>
        <p:grpSpPr>
          <a:xfrm>
            <a:off x="1385385" y="1915595"/>
            <a:ext cx="1105078" cy="917449"/>
            <a:chOff x="1379491" y="1758639"/>
            <a:chExt cx="1326829" cy="1127025"/>
          </a:xfrm>
        </p:grpSpPr>
        <p:pic>
          <p:nvPicPr>
            <p:cNvPr id="56" name="Picture 55">
              <a:extLst>
                <a:ext uri="{FF2B5EF4-FFF2-40B4-BE49-F238E27FC236}">
                  <a16:creationId xmlns:a16="http://schemas.microsoft.com/office/drawing/2014/main" id="{62CA4D18-BE47-4FC6-99A2-E4B923E2D8BA}"/>
                </a:ext>
              </a:extLst>
            </p:cNvPr>
            <p:cNvPicPr>
              <a:picLocks noChangeAspect="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44924" y="1758639"/>
              <a:ext cx="705202" cy="705202"/>
            </a:xfrm>
            <a:prstGeom prst="rect">
              <a:avLst/>
            </a:prstGeom>
          </p:spPr>
        </p:pic>
        <p:sp>
          <p:nvSpPr>
            <p:cNvPr id="81" name="Rectangle 80">
              <a:extLst>
                <a:ext uri="{FF2B5EF4-FFF2-40B4-BE49-F238E27FC236}">
                  <a16:creationId xmlns:a16="http://schemas.microsoft.com/office/drawing/2014/main" id="{F73A2E2C-2996-4B7D-A41E-A2EF9E1490B0}"/>
                </a:ext>
              </a:extLst>
            </p:cNvPr>
            <p:cNvSpPr/>
            <p:nvPr/>
          </p:nvSpPr>
          <p:spPr>
            <a:xfrm>
              <a:off x="1379491" y="2425321"/>
              <a:ext cx="1326829" cy="460343"/>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IMPORT EXPORT SERVICE</a:t>
              </a:r>
            </a:p>
          </p:txBody>
        </p:sp>
      </p:grpSp>
      <p:grpSp>
        <p:nvGrpSpPr>
          <p:cNvPr id="84" name="Group 83">
            <a:extLst>
              <a:ext uri="{FF2B5EF4-FFF2-40B4-BE49-F238E27FC236}">
                <a16:creationId xmlns:a16="http://schemas.microsoft.com/office/drawing/2014/main" id="{1B62ADB0-FBF2-4BA1-BCC8-F4BD5B660323}"/>
              </a:ext>
            </a:extLst>
          </p:cNvPr>
          <p:cNvGrpSpPr/>
          <p:nvPr/>
        </p:nvGrpSpPr>
        <p:grpSpPr>
          <a:xfrm>
            <a:off x="539758" y="2978774"/>
            <a:ext cx="736418" cy="754219"/>
            <a:chOff x="828276" y="2636498"/>
            <a:chExt cx="884193" cy="926508"/>
          </a:xfrm>
        </p:grpSpPr>
        <p:pic>
          <p:nvPicPr>
            <p:cNvPr id="60" name="Picture 59">
              <a:extLst>
                <a:ext uri="{FF2B5EF4-FFF2-40B4-BE49-F238E27FC236}">
                  <a16:creationId xmlns:a16="http://schemas.microsoft.com/office/drawing/2014/main" id="{5EF915C8-44C5-49DE-BF92-39EA157ABF91}"/>
                </a:ext>
              </a:extLst>
            </p:cNvPr>
            <p:cNvPicPr>
              <a:picLocks noChangeAspect="1"/>
            </p:cNvPicPr>
            <p:nvPr/>
          </p:nvPicPr>
          <p:blipFill>
            <a:blip r:embed="rId1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9138" y="2636498"/>
              <a:ext cx="610295" cy="610295"/>
            </a:xfrm>
            <a:prstGeom prst="rect">
              <a:avLst/>
            </a:prstGeom>
          </p:spPr>
        </p:pic>
        <p:sp>
          <p:nvSpPr>
            <p:cNvPr id="83" name="Rectangle 82">
              <a:extLst>
                <a:ext uri="{FF2B5EF4-FFF2-40B4-BE49-F238E27FC236}">
                  <a16:creationId xmlns:a16="http://schemas.microsoft.com/office/drawing/2014/main" id="{2CDD860D-BC1B-4C25-8B42-91F741ACA255}"/>
                </a:ext>
              </a:extLst>
            </p:cNvPr>
            <p:cNvSpPr/>
            <p:nvPr/>
          </p:nvSpPr>
          <p:spPr>
            <a:xfrm>
              <a:off x="828276" y="3281697"/>
              <a:ext cx="884193" cy="281309"/>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grpSp>
        <p:nvGrpSpPr>
          <p:cNvPr id="89" name="Group 88">
            <a:extLst>
              <a:ext uri="{FF2B5EF4-FFF2-40B4-BE49-F238E27FC236}">
                <a16:creationId xmlns:a16="http://schemas.microsoft.com/office/drawing/2014/main" id="{55BC8F86-E71D-4CCF-ABD9-DB5AC366B7E7}"/>
              </a:ext>
            </a:extLst>
          </p:cNvPr>
          <p:cNvGrpSpPr/>
          <p:nvPr/>
        </p:nvGrpSpPr>
        <p:grpSpPr>
          <a:xfrm>
            <a:off x="386177" y="4098352"/>
            <a:ext cx="1043580" cy="750867"/>
            <a:chOff x="569344" y="4169308"/>
            <a:chExt cx="1252990" cy="922390"/>
          </a:xfrm>
        </p:grpSpPr>
        <p:pic>
          <p:nvPicPr>
            <p:cNvPr id="24" name="Picture 23">
              <a:extLst>
                <a:ext uri="{FF2B5EF4-FFF2-40B4-BE49-F238E27FC236}">
                  <a16:creationId xmlns:a16="http://schemas.microsoft.com/office/drawing/2014/main" id="{18E91F13-2360-4BC2-A11F-1E2D027C70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8079" y="4169308"/>
              <a:ext cx="635521" cy="635521"/>
            </a:xfrm>
            <a:prstGeom prst="rect">
              <a:avLst/>
            </a:prstGeom>
          </p:spPr>
        </p:pic>
        <p:sp>
          <p:nvSpPr>
            <p:cNvPr id="86" name="Rectangle 85">
              <a:extLst>
                <a:ext uri="{FF2B5EF4-FFF2-40B4-BE49-F238E27FC236}">
                  <a16:creationId xmlns:a16="http://schemas.microsoft.com/office/drawing/2014/main" id="{64E6ACDE-3E13-4554-B23E-BBD4DB7287F3}"/>
                </a:ext>
              </a:extLst>
            </p:cNvPr>
            <p:cNvSpPr/>
            <p:nvPr/>
          </p:nvSpPr>
          <p:spPr>
            <a:xfrm>
              <a:off x="569344" y="4804829"/>
              <a:ext cx="1252990"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grpSp>
      <p:grpSp>
        <p:nvGrpSpPr>
          <p:cNvPr id="88" name="Group 87">
            <a:extLst>
              <a:ext uri="{FF2B5EF4-FFF2-40B4-BE49-F238E27FC236}">
                <a16:creationId xmlns:a16="http://schemas.microsoft.com/office/drawing/2014/main" id="{4ABF7F40-4049-4F46-9ECE-1E96C51AD546}"/>
              </a:ext>
            </a:extLst>
          </p:cNvPr>
          <p:cNvGrpSpPr/>
          <p:nvPr/>
        </p:nvGrpSpPr>
        <p:grpSpPr>
          <a:xfrm>
            <a:off x="1349291" y="4102864"/>
            <a:ext cx="1271142" cy="755752"/>
            <a:chOff x="1462838" y="4174235"/>
            <a:chExt cx="1526216" cy="928392"/>
          </a:xfrm>
        </p:grpSpPr>
        <p:pic>
          <p:nvPicPr>
            <p:cNvPr id="16" name="Picture 15">
              <a:extLst>
                <a:ext uri="{FF2B5EF4-FFF2-40B4-BE49-F238E27FC236}">
                  <a16:creationId xmlns:a16="http://schemas.microsoft.com/office/drawing/2014/main" id="{93A80D6B-902A-4593-8FE6-DFF7F26521C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08186" y="4174235"/>
              <a:ext cx="635521" cy="635521"/>
            </a:xfrm>
            <a:prstGeom prst="rect">
              <a:avLst/>
            </a:prstGeom>
          </p:spPr>
        </p:pic>
        <p:sp>
          <p:nvSpPr>
            <p:cNvPr id="87" name="Rectangle 86">
              <a:extLst>
                <a:ext uri="{FF2B5EF4-FFF2-40B4-BE49-F238E27FC236}">
                  <a16:creationId xmlns:a16="http://schemas.microsoft.com/office/drawing/2014/main" id="{8D25E3DF-C927-4518-9AF6-A587E276DD5E}"/>
                </a:ext>
              </a:extLst>
            </p:cNvPr>
            <p:cNvSpPr/>
            <p:nvPr/>
          </p:nvSpPr>
          <p:spPr>
            <a:xfrm>
              <a:off x="1462838" y="4815759"/>
              <a:ext cx="1526216" cy="286868"/>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grpSp>
      <p:grpSp>
        <p:nvGrpSpPr>
          <p:cNvPr id="92" name="Group 91">
            <a:extLst>
              <a:ext uri="{FF2B5EF4-FFF2-40B4-BE49-F238E27FC236}">
                <a16:creationId xmlns:a16="http://schemas.microsoft.com/office/drawing/2014/main" id="{D54521A7-0307-464A-93F0-E943E2795CDB}"/>
              </a:ext>
            </a:extLst>
          </p:cNvPr>
          <p:cNvGrpSpPr/>
          <p:nvPr/>
        </p:nvGrpSpPr>
        <p:grpSpPr>
          <a:xfrm>
            <a:off x="692152" y="6091589"/>
            <a:ext cx="1393330" cy="654221"/>
            <a:chOff x="384710" y="5895900"/>
            <a:chExt cx="1672923" cy="803670"/>
          </a:xfrm>
        </p:grpSpPr>
        <p:pic>
          <p:nvPicPr>
            <p:cNvPr id="18" name="Picture 17">
              <a:extLst>
                <a:ext uri="{FF2B5EF4-FFF2-40B4-BE49-F238E27FC236}">
                  <a16:creationId xmlns:a16="http://schemas.microsoft.com/office/drawing/2014/main" id="{12F5F119-DAE5-4867-8466-19B846A1F2D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9150" y="5895900"/>
              <a:ext cx="635521" cy="635521"/>
            </a:xfrm>
            <a:prstGeom prst="rect">
              <a:avLst/>
            </a:prstGeom>
          </p:spPr>
        </p:pic>
        <p:sp>
          <p:nvSpPr>
            <p:cNvPr id="91" name="Rectangle 90">
              <a:extLst>
                <a:ext uri="{FF2B5EF4-FFF2-40B4-BE49-F238E27FC236}">
                  <a16:creationId xmlns:a16="http://schemas.microsoft.com/office/drawing/2014/main" id="{12A84833-921A-4F1C-B6FB-94E5BF6E7C37}"/>
                </a:ext>
              </a:extLst>
            </p:cNvPr>
            <p:cNvSpPr/>
            <p:nvPr/>
          </p:nvSpPr>
          <p:spPr>
            <a:xfrm>
              <a:off x="384710" y="6416007"/>
              <a:ext cx="1672923" cy="28356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grpSp>
      <p:grpSp>
        <p:nvGrpSpPr>
          <p:cNvPr id="94" name="Group 93">
            <a:extLst>
              <a:ext uri="{FF2B5EF4-FFF2-40B4-BE49-F238E27FC236}">
                <a16:creationId xmlns:a16="http://schemas.microsoft.com/office/drawing/2014/main" id="{C8EC60DA-8B19-4038-8F42-332EE1736FD0}"/>
              </a:ext>
            </a:extLst>
          </p:cNvPr>
          <p:cNvGrpSpPr/>
          <p:nvPr/>
        </p:nvGrpSpPr>
        <p:grpSpPr>
          <a:xfrm>
            <a:off x="3999345" y="6011815"/>
            <a:ext cx="1200630" cy="892082"/>
            <a:chOff x="2053380" y="5848955"/>
            <a:chExt cx="1441555" cy="1095864"/>
          </a:xfrm>
        </p:grpSpPr>
        <p:pic>
          <p:nvPicPr>
            <p:cNvPr id="44" name="Picture 43">
              <a:extLst>
                <a:ext uri="{FF2B5EF4-FFF2-40B4-BE49-F238E27FC236}">
                  <a16:creationId xmlns:a16="http://schemas.microsoft.com/office/drawing/2014/main" id="{721032A2-C8A0-44B2-94A0-50410AB194F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56397" y="5848955"/>
              <a:ext cx="635521" cy="635521"/>
            </a:xfrm>
            <a:prstGeom prst="rect">
              <a:avLst/>
            </a:prstGeom>
          </p:spPr>
        </p:pic>
        <p:sp>
          <p:nvSpPr>
            <p:cNvPr id="93" name="Rectangle 92">
              <a:extLst>
                <a:ext uri="{FF2B5EF4-FFF2-40B4-BE49-F238E27FC236}">
                  <a16:creationId xmlns:a16="http://schemas.microsoft.com/office/drawing/2014/main" id="{2C3972FF-1952-40C5-A30A-30A1F9A603C9}"/>
                </a:ext>
              </a:extLst>
            </p:cNvPr>
            <p:cNvSpPr/>
            <p:nvPr/>
          </p:nvSpPr>
          <p:spPr>
            <a:xfrm>
              <a:off x="2053380" y="6484476"/>
              <a:ext cx="1441555"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NETWORK</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grpSp>
      <p:grpSp>
        <p:nvGrpSpPr>
          <p:cNvPr id="123" name="Group 122">
            <a:extLst>
              <a:ext uri="{FF2B5EF4-FFF2-40B4-BE49-F238E27FC236}">
                <a16:creationId xmlns:a16="http://schemas.microsoft.com/office/drawing/2014/main" id="{87DC14DC-0A3B-4C58-97C0-9D9D367688A9}"/>
              </a:ext>
            </a:extLst>
          </p:cNvPr>
          <p:cNvGrpSpPr/>
          <p:nvPr/>
        </p:nvGrpSpPr>
        <p:grpSpPr>
          <a:xfrm>
            <a:off x="9006744" y="6106081"/>
            <a:ext cx="1231078" cy="619381"/>
            <a:chOff x="6267447" y="3565731"/>
            <a:chExt cx="1478112" cy="760869"/>
          </a:xfrm>
        </p:grpSpPr>
        <p:pic>
          <p:nvPicPr>
            <p:cNvPr id="20" name="Picture 19">
              <a:extLst>
                <a:ext uri="{FF2B5EF4-FFF2-40B4-BE49-F238E27FC236}">
                  <a16:creationId xmlns:a16="http://schemas.microsoft.com/office/drawing/2014/main" id="{B5758DD6-5188-4A5F-9FB7-9100F4A92A8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88744" y="3565731"/>
              <a:ext cx="518620" cy="518620"/>
            </a:xfrm>
            <a:prstGeom prst="rect">
              <a:avLst/>
            </a:prstGeom>
          </p:spPr>
        </p:pic>
        <p:sp>
          <p:nvSpPr>
            <p:cNvPr id="96" name="Rectangle 95">
              <a:extLst>
                <a:ext uri="{FF2B5EF4-FFF2-40B4-BE49-F238E27FC236}">
                  <a16:creationId xmlns:a16="http://schemas.microsoft.com/office/drawing/2014/main" id="{2CEFB9C6-C70A-4D87-B761-3A00469F7141}"/>
                </a:ext>
              </a:extLst>
            </p:cNvPr>
            <p:cNvSpPr/>
            <p:nvPr/>
          </p:nvSpPr>
          <p:spPr>
            <a:xfrm>
              <a:off x="6267447" y="4039731"/>
              <a:ext cx="1478112"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grpSp>
      <p:grpSp>
        <p:nvGrpSpPr>
          <p:cNvPr id="117" name="Group 116">
            <a:extLst>
              <a:ext uri="{FF2B5EF4-FFF2-40B4-BE49-F238E27FC236}">
                <a16:creationId xmlns:a16="http://schemas.microsoft.com/office/drawing/2014/main" id="{84070B92-0A5F-4714-8EB3-AC1B86761036}"/>
              </a:ext>
            </a:extLst>
          </p:cNvPr>
          <p:cNvGrpSpPr/>
          <p:nvPr/>
        </p:nvGrpSpPr>
        <p:grpSpPr>
          <a:xfrm>
            <a:off x="10577255" y="6059112"/>
            <a:ext cx="1030759" cy="741077"/>
            <a:chOff x="7860033" y="5767829"/>
            <a:chExt cx="1237595" cy="910364"/>
          </a:xfrm>
        </p:grpSpPr>
        <p:pic>
          <p:nvPicPr>
            <p:cNvPr id="50" name="Picture 49">
              <a:extLst>
                <a:ext uri="{FF2B5EF4-FFF2-40B4-BE49-F238E27FC236}">
                  <a16:creationId xmlns:a16="http://schemas.microsoft.com/office/drawing/2014/main" id="{4576526B-6B83-4A2E-BB4F-1CBC75A7A88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161069" y="5767829"/>
              <a:ext cx="635521" cy="635521"/>
            </a:xfrm>
            <a:prstGeom prst="rect">
              <a:avLst/>
            </a:prstGeom>
          </p:spPr>
        </p:pic>
        <p:sp>
          <p:nvSpPr>
            <p:cNvPr id="97" name="Rectangle 96">
              <a:extLst>
                <a:ext uri="{FF2B5EF4-FFF2-40B4-BE49-F238E27FC236}">
                  <a16:creationId xmlns:a16="http://schemas.microsoft.com/office/drawing/2014/main" id="{BE3575EE-C48E-40EC-BFA3-63F83A661EB2}"/>
                </a:ext>
              </a:extLst>
            </p:cNvPr>
            <p:cNvSpPr/>
            <p:nvPr/>
          </p:nvSpPr>
          <p:spPr>
            <a:xfrm>
              <a:off x="7860033" y="6391324"/>
              <a:ext cx="1237595"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grpSp>
        <p:nvGrpSpPr>
          <p:cNvPr id="115" name="Group 114">
            <a:extLst>
              <a:ext uri="{FF2B5EF4-FFF2-40B4-BE49-F238E27FC236}">
                <a16:creationId xmlns:a16="http://schemas.microsoft.com/office/drawing/2014/main" id="{3EF77A97-65FB-4991-AE0E-A92E38001AE3}"/>
              </a:ext>
            </a:extLst>
          </p:cNvPr>
          <p:cNvGrpSpPr/>
          <p:nvPr/>
        </p:nvGrpSpPr>
        <p:grpSpPr>
          <a:xfrm>
            <a:off x="7328207" y="6013999"/>
            <a:ext cx="1348064" cy="886427"/>
            <a:chOff x="5543180" y="5767829"/>
            <a:chExt cx="1618573" cy="1088918"/>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034707" y="5767829"/>
              <a:ext cx="635521" cy="635521"/>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5543180" y="6396404"/>
              <a:ext cx="1618573"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OPERATIONS</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124" name="Group 123">
            <a:extLst>
              <a:ext uri="{FF2B5EF4-FFF2-40B4-BE49-F238E27FC236}">
                <a16:creationId xmlns:a16="http://schemas.microsoft.com/office/drawing/2014/main" id="{00A6F6B3-1FBE-4772-BA99-C16893EAE493}"/>
              </a:ext>
            </a:extLst>
          </p:cNvPr>
          <p:cNvGrpSpPr/>
          <p:nvPr/>
        </p:nvGrpSpPr>
        <p:grpSpPr>
          <a:xfrm>
            <a:off x="3554743" y="4691149"/>
            <a:ext cx="1019541" cy="650690"/>
            <a:chOff x="5380889" y="2648492"/>
            <a:chExt cx="1224127" cy="799331"/>
          </a:xfrm>
        </p:grpSpPr>
        <p:pic>
          <p:nvPicPr>
            <p:cNvPr id="32" name="Picture 31">
              <a:extLst>
                <a:ext uri="{FF2B5EF4-FFF2-40B4-BE49-F238E27FC236}">
                  <a16:creationId xmlns:a16="http://schemas.microsoft.com/office/drawing/2014/main" id="{C7332EDA-BEB9-41FD-AF3F-E40E1404075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675192" y="2648492"/>
              <a:ext cx="635521" cy="635521"/>
            </a:xfrm>
            <a:prstGeom prst="rect">
              <a:avLst/>
            </a:prstGeom>
          </p:spPr>
        </p:pic>
        <p:sp>
          <p:nvSpPr>
            <p:cNvPr id="101" name="Rectangle 100">
              <a:extLst>
                <a:ext uri="{FF2B5EF4-FFF2-40B4-BE49-F238E27FC236}">
                  <a16:creationId xmlns:a16="http://schemas.microsoft.com/office/drawing/2014/main" id="{CEACDAE1-508A-4DD4-91CB-31EFDF7C22B5}"/>
                </a:ext>
              </a:extLst>
            </p:cNvPr>
            <p:cNvSpPr/>
            <p:nvPr/>
          </p:nvSpPr>
          <p:spPr>
            <a:xfrm>
              <a:off x="5380889" y="3160954"/>
              <a:ext cx="1224127"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grpSp>
      <p:grpSp>
        <p:nvGrpSpPr>
          <p:cNvPr id="114" name="Group 113">
            <a:extLst>
              <a:ext uri="{FF2B5EF4-FFF2-40B4-BE49-F238E27FC236}">
                <a16:creationId xmlns:a16="http://schemas.microsoft.com/office/drawing/2014/main" id="{934846EA-42B1-4A16-8DA5-0937C07C62B5}"/>
              </a:ext>
            </a:extLst>
          </p:cNvPr>
          <p:cNvGrpSpPr/>
          <p:nvPr/>
        </p:nvGrpSpPr>
        <p:grpSpPr>
          <a:xfrm>
            <a:off x="2433530" y="6027888"/>
            <a:ext cx="1227873" cy="850440"/>
            <a:chOff x="2554101" y="4671734"/>
            <a:chExt cx="1474263" cy="1044711"/>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73472" y="4671734"/>
              <a:ext cx="635521" cy="635521"/>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554101" y="5256102"/>
              <a:ext cx="1474263"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grpSp>
        <p:nvGrpSpPr>
          <p:cNvPr id="133" name="Group 132">
            <a:extLst>
              <a:ext uri="{FF2B5EF4-FFF2-40B4-BE49-F238E27FC236}">
                <a16:creationId xmlns:a16="http://schemas.microsoft.com/office/drawing/2014/main" id="{446382A6-AB75-4D80-99E9-DF7BD167E180}"/>
              </a:ext>
            </a:extLst>
          </p:cNvPr>
          <p:cNvGrpSpPr/>
          <p:nvPr/>
        </p:nvGrpSpPr>
        <p:grpSpPr>
          <a:xfrm>
            <a:off x="10616521" y="4779387"/>
            <a:ext cx="1327230" cy="648024"/>
            <a:chOff x="9448752" y="1641436"/>
            <a:chExt cx="1593560" cy="796055"/>
          </a:xfrm>
        </p:grpSpPr>
        <p:pic>
          <p:nvPicPr>
            <p:cNvPr id="4" name="Picture 3">
              <a:extLst>
                <a:ext uri="{FF2B5EF4-FFF2-40B4-BE49-F238E27FC236}">
                  <a16:creationId xmlns:a16="http://schemas.microsoft.com/office/drawing/2014/main" id="{DB399095-F5B0-4C5B-91BA-224C054492D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27772" y="1641436"/>
              <a:ext cx="635521" cy="635521"/>
            </a:xfrm>
            <a:prstGeom prst="rect">
              <a:avLst/>
            </a:prstGeom>
          </p:spPr>
        </p:pic>
        <p:sp>
          <p:nvSpPr>
            <p:cNvPr id="106" name="Rectangle 105">
              <a:extLst>
                <a:ext uri="{FF2B5EF4-FFF2-40B4-BE49-F238E27FC236}">
                  <a16:creationId xmlns:a16="http://schemas.microsoft.com/office/drawing/2014/main" id="{2129D376-6CFB-4301-BC2A-C5AAAFE960A3}"/>
                </a:ext>
              </a:extLst>
            </p:cNvPr>
            <p:cNvSpPr/>
            <p:nvPr/>
          </p:nvSpPr>
          <p:spPr>
            <a:xfrm>
              <a:off x="9448752" y="2150622"/>
              <a:ext cx="1593560"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grpSp>
      <p:grpSp>
        <p:nvGrpSpPr>
          <p:cNvPr id="134" name="Group 133">
            <a:extLst>
              <a:ext uri="{FF2B5EF4-FFF2-40B4-BE49-F238E27FC236}">
                <a16:creationId xmlns:a16="http://schemas.microsoft.com/office/drawing/2014/main" id="{7904683E-33B9-430A-9CC7-7F2B5BE53BD3}"/>
              </a:ext>
            </a:extLst>
          </p:cNvPr>
          <p:cNvGrpSpPr/>
          <p:nvPr/>
        </p:nvGrpSpPr>
        <p:grpSpPr>
          <a:xfrm>
            <a:off x="9893470" y="4750607"/>
            <a:ext cx="884928" cy="685604"/>
            <a:chOff x="10463221" y="1641437"/>
            <a:chExt cx="1062502" cy="842220"/>
          </a:xfrm>
        </p:grpSpPr>
        <p:pic>
          <p:nvPicPr>
            <p:cNvPr id="40" name="Picture 39">
              <a:extLst>
                <a:ext uri="{FF2B5EF4-FFF2-40B4-BE49-F238E27FC236}">
                  <a16:creationId xmlns:a16="http://schemas.microsoft.com/office/drawing/2014/main" id="{C5D6A4DF-69CE-4087-A9B7-3A72885463A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08879" y="1641437"/>
              <a:ext cx="571186" cy="571186"/>
            </a:xfrm>
            <a:prstGeom prst="rect">
              <a:avLst/>
            </a:prstGeom>
          </p:spPr>
        </p:pic>
        <p:sp>
          <p:nvSpPr>
            <p:cNvPr id="109" name="Rectangle 108">
              <a:extLst>
                <a:ext uri="{FF2B5EF4-FFF2-40B4-BE49-F238E27FC236}">
                  <a16:creationId xmlns:a16="http://schemas.microsoft.com/office/drawing/2014/main" id="{FB76C4CA-9139-476F-93D7-381F863F57C0}"/>
                </a:ext>
              </a:extLst>
            </p:cNvPr>
            <p:cNvSpPr/>
            <p:nvPr/>
          </p:nvSpPr>
          <p:spPr>
            <a:xfrm>
              <a:off x="10463221" y="2196788"/>
              <a:ext cx="1062502"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grpSp>
        <p:nvGrpSpPr>
          <p:cNvPr id="113" name="Group 112">
            <a:extLst>
              <a:ext uri="{FF2B5EF4-FFF2-40B4-BE49-F238E27FC236}">
                <a16:creationId xmlns:a16="http://schemas.microsoft.com/office/drawing/2014/main" id="{DEB52AA0-98D8-4CDD-B4AD-74DD8CA6300A}"/>
              </a:ext>
            </a:extLst>
          </p:cNvPr>
          <p:cNvGrpSpPr/>
          <p:nvPr/>
        </p:nvGrpSpPr>
        <p:grpSpPr>
          <a:xfrm>
            <a:off x="4576993" y="4708474"/>
            <a:ext cx="1049991" cy="835528"/>
            <a:chOff x="3185787" y="5690638"/>
            <a:chExt cx="1381083" cy="1150220"/>
          </a:xfrm>
        </p:grpSpPr>
        <p:pic>
          <p:nvPicPr>
            <p:cNvPr id="14" name="Picture 13">
              <a:extLst>
                <a:ext uri="{FF2B5EF4-FFF2-40B4-BE49-F238E27FC236}">
                  <a16:creationId xmlns:a16="http://schemas.microsoft.com/office/drawing/2014/main" id="{D03B125C-8B01-4137-913B-32AC56A257B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558567" y="5690638"/>
              <a:ext cx="635521" cy="635521"/>
            </a:xfrm>
            <a:prstGeom prst="rect">
              <a:avLst/>
            </a:prstGeom>
          </p:spPr>
        </p:pic>
        <p:sp>
          <p:nvSpPr>
            <p:cNvPr id="110" name="Rectangle 109">
              <a:extLst>
                <a:ext uri="{FF2B5EF4-FFF2-40B4-BE49-F238E27FC236}">
                  <a16:creationId xmlns:a16="http://schemas.microsoft.com/office/drawing/2014/main" id="{7A655CA9-761B-40CE-9649-C935370C1FF1}"/>
                </a:ext>
              </a:extLst>
            </p:cNvPr>
            <p:cNvSpPr/>
            <p:nvPr/>
          </p:nvSpPr>
          <p:spPr>
            <a:xfrm>
              <a:off x="3185787" y="6324977"/>
              <a:ext cx="1381083" cy="515881"/>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DATA CATALOG</a:t>
              </a:r>
            </a:p>
          </p:txBody>
        </p:sp>
      </p:grpSp>
      <p:grpSp>
        <p:nvGrpSpPr>
          <p:cNvPr id="112" name="Group 111">
            <a:extLst>
              <a:ext uri="{FF2B5EF4-FFF2-40B4-BE49-F238E27FC236}">
                <a16:creationId xmlns:a16="http://schemas.microsoft.com/office/drawing/2014/main" id="{314621F2-C9D2-419C-B758-2D94EBE9EFCB}"/>
              </a:ext>
            </a:extLst>
          </p:cNvPr>
          <p:cNvGrpSpPr/>
          <p:nvPr/>
        </p:nvGrpSpPr>
        <p:grpSpPr>
          <a:xfrm>
            <a:off x="5515449" y="6005381"/>
            <a:ext cx="1482677" cy="908755"/>
            <a:chOff x="4297606" y="5075265"/>
            <a:chExt cx="1780198" cy="1116345"/>
          </a:xfrm>
        </p:grpSpPr>
        <p:pic>
          <p:nvPicPr>
            <p:cNvPr id="26" name="Picture 25">
              <a:extLst>
                <a:ext uri="{FF2B5EF4-FFF2-40B4-BE49-F238E27FC236}">
                  <a16:creationId xmlns:a16="http://schemas.microsoft.com/office/drawing/2014/main" id="{0DBE90F0-D693-4113-9FA5-D283D748DE0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869945" y="5075265"/>
              <a:ext cx="635521" cy="635521"/>
            </a:xfrm>
            <a:prstGeom prst="rect">
              <a:avLst/>
            </a:prstGeom>
          </p:spPr>
        </p:pic>
        <p:sp>
          <p:nvSpPr>
            <p:cNvPr id="111" name="Rectangle 110">
              <a:extLst>
                <a:ext uri="{FF2B5EF4-FFF2-40B4-BE49-F238E27FC236}">
                  <a16:creationId xmlns:a16="http://schemas.microsoft.com/office/drawing/2014/main" id="{9E5A569E-3AC4-4E09-8086-FE38784E2062}"/>
                </a:ext>
              </a:extLst>
            </p:cNvPr>
            <p:cNvSpPr/>
            <p:nvPr/>
          </p:nvSpPr>
          <p:spPr>
            <a:xfrm>
              <a:off x="4297606" y="5731267"/>
              <a:ext cx="1780198"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KEY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grpSp>
        <p:nvGrpSpPr>
          <p:cNvPr id="119" name="Group 118">
            <a:extLst>
              <a:ext uri="{FF2B5EF4-FFF2-40B4-BE49-F238E27FC236}">
                <a16:creationId xmlns:a16="http://schemas.microsoft.com/office/drawing/2014/main" id="{FF2400ED-B1D6-4801-A808-8322EFEB7A0C}"/>
              </a:ext>
            </a:extLst>
          </p:cNvPr>
          <p:cNvGrpSpPr/>
          <p:nvPr/>
        </p:nvGrpSpPr>
        <p:grpSpPr>
          <a:xfrm>
            <a:off x="3514571" y="3287578"/>
            <a:ext cx="1128515" cy="845729"/>
            <a:chOff x="2814730" y="1682008"/>
            <a:chExt cx="1354967" cy="1038923"/>
          </a:xfrm>
        </p:grpSpPr>
        <p:pic>
          <p:nvPicPr>
            <p:cNvPr id="36" name="Picture 35">
              <a:extLst>
                <a:ext uri="{FF2B5EF4-FFF2-40B4-BE49-F238E27FC236}">
                  <a16:creationId xmlns:a16="http://schemas.microsoft.com/office/drawing/2014/main" id="{7C67B581-9D06-43BD-95B6-1847BCCEDCA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74454" y="1682008"/>
              <a:ext cx="635521" cy="635521"/>
            </a:xfrm>
            <a:prstGeom prst="rect">
              <a:avLst/>
            </a:prstGeom>
          </p:spPr>
        </p:pic>
        <p:sp>
          <p:nvSpPr>
            <p:cNvPr id="118" name="Rectangle 117">
              <a:extLst>
                <a:ext uri="{FF2B5EF4-FFF2-40B4-BE49-F238E27FC236}">
                  <a16:creationId xmlns:a16="http://schemas.microsoft.com/office/drawing/2014/main" id="{1BD680FA-C081-469F-8A86-9B452026AE6A}"/>
                </a:ext>
              </a:extLst>
            </p:cNvPr>
            <p:cNvSpPr/>
            <p:nvPr/>
          </p:nvSpPr>
          <p:spPr>
            <a:xfrm>
              <a:off x="2814730" y="2260588"/>
              <a:ext cx="1354967"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STORAGE </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BLOBS</a:t>
              </a:r>
            </a:p>
          </p:txBody>
        </p:sp>
      </p:grpSp>
      <p:grpSp>
        <p:nvGrpSpPr>
          <p:cNvPr id="121" name="Group 120">
            <a:extLst>
              <a:ext uri="{FF2B5EF4-FFF2-40B4-BE49-F238E27FC236}">
                <a16:creationId xmlns:a16="http://schemas.microsoft.com/office/drawing/2014/main" id="{70A91290-9ACE-4BF9-BB32-36F3F2AD607A}"/>
              </a:ext>
            </a:extLst>
          </p:cNvPr>
          <p:cNvGrpSpPr/>
          <p:nvPr/>
        </p:nvGrpSpPr>
        <p:grpSpPr>
          <a:xfrm>
            <a:off x="4506676" y="3309145"/>
            <a:ext cx="1191014" cy="823984"/>
            <a:chOff x="3488152" y="1729511"/>
            <a:chExt cx="1430009" cy="1012211"/>
          </a:xfrm>
        </p:grpSpPr>
        <p:pic>
          <p:nvPicPr>
            <p:cNvPr id="10" name="Picture 9">
              <a:extLst>
                <a:ext uri="{FF2B5EF4-FFF2-40B4-BE49-F238E27FC236}">
                  <a16:creationId xmlns:a16="http://schemas.microsoft.com/office/drawing/2014/main" id="{79D9E63C-F1D1-4047-BC34-E226EF482F0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886105" y="1729511"/>
              <a:ext cx="635521" cy="635521"/>
            </a:xfrm>
            <a:prstGeom prst="rect">
              <a:avLst/>
            </a:prstGeom>
          </p:spPr>
        </p:pic>
        <p:sp>
          <p:nvSpPr>
            <p:cNvPr id="120" name="Rectangle 119">
              <a:extLst>
                <a:ext uri="{FF2B5EF4-FFF2-40B4-BE49-F238E27FC236}">
                  <a16:creationId xmlns:a16="http://schemas.microsoft.com/office/drawing/2014/main" id="{A536EE2C-DE3E-4E6C-88C6-8DC95BCF58F6}"/>
                </a:ext>
              </a:extLst>
            </p:cNvPr>
            <p:cNvSpPr/>
            <p:nvPr/>
          </p:nvSpPr>
          <p:spPr>
            <a:xfrm>
              <a:off x="3488152" y="2281379"/>
              <a:ext cx="1430009"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DATA LAKE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STORE</a:t>
              </a:r>
            </a:p>
          </p:txBody>
        </p:sp>
      </p:grpSp>
      <p:sp>
        <p:nvSpPr>
          <p:cNvPr id="136" name="Rectangle 135">
            <a:extLst>
              <a:ext uri="{FF2B5EF4-FFF2-40B4-BE49-F238E27FC236}">
                <a16:creationId xmlns:a16="http://schemas.microsoft.com/office/drawing/2014/main" id="{04682749-7420-4456-A64D-A4D8ADE4F04A}"/>
              </a:ext>
            </a:extLst>
          </p:cNvPr>
          <p:cNvSpPr/>
          <p:nvPr/>
        </p:nvSpPr>
        <p:spPr>
          <a:xfrm>
            <a:off x="782573" y="5413194"/>
            <a:ext cx="1371897" cy="374740"/>
          </a:xfrm>
          <a:prstGeom prst="rect">
            <a:avLst/>
          </a:prstGeom>
        </p:spPr>
        <p:txBody>
          <a:bodyPr wrap="square">
            <a:spAutoFit/>
          </a:bodyPr>
          <a:lstStyle/>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KAFKA ON</a:t>
            </a:r>
          </a:p>
          <a:p>
            <a:pPr algn="ctr" defTabSz="913841">
              <a:defRPr/>
            </a:pPr>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HDINSIGHT</a:t>
            </a:r>
          </a:p>
        </p:txBody>
      </p:sp>
      <p:grpSp>
        <p:nvGrpSpPr>
          <p:cNvPr id="171" name="Group 170">
            <a:extLst>
              <a:ext uri="{FF2B5EF4-FFF2-40B4-BE49-F238E27FC236}">
                <a16:creationId xmlns:a16="http://schemas.microsoft.com/office/drawing/2014/main" id="{3F404900-D2A2-420F-9ACB-9EF6A6DA4FA7}"/>
              </a:ext>
            </a:extLst>
          </p:cNvPr>
          <p:cNvGrpSpPr/>
          <p:nvPr/>
        </p:nvGrpSpPr>
        <p:grpSpPr>
          <a:xfrm>
            <a:off x="1341427" y="4958313"/>
            <a:ext cx="254191" cy="435738"/>
            <a:chOff x="4678589" y="4672516"/>
            <a:chExt cx="402849" cy="706544"/>
          </a:xfrm>
          <a:noFill/>
        </p:grpSpPr>
        <p:sp>
          <p:nvSpPr>
            <p:cNvPr id="172" name="Oval 171">
              <a:extLst>
                <a:ext uri="{FF2B5EF4-FFF2-40B4-BE49-F238E27FC236}">
                  <a16:creationId xmlns:a16="http://schemas.microsoft.com/office/drawing/2014/main" id="{37AA1F25-9180-4D7E-983E-A5B0AD0F017C}"/>
                </a:ext>
              </a:extLst>
            </p:cNvPr>
            <p:cNvSpPr/>
            <p:nvPr/>
          </p:nvSpPr>
          <p:spPr bwMode="auto">
            <a:xfrm>
              <a:off x="4678589" y="4925204"/>
              <a:ext cx="201168" cy="201168"/>
            </a:xfrm>
            <a:prstGeom prst="ellipse">
              <a:avLst/>
            </a:prstGeom>
            <a:grp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3" name="Oval 172">
              <a:extLst>
                <a:ext uri="{FF2B5EF4-FFF2-40B4-BE49-F238E27FC236}">
                  <a16:creationId xmlns:a16="http://schemas.microsoft.com/office/drawing/2014/main" id="{3ECDEE1E-CF21-44CE-B9C2-5FDD6B55CA41}"/>
                </a:ext>
              </a:extLst>
            </p:cNvPr>
            <p:cNvSpPr/>
            <p:nvPr/>
          </p:nvSpPr>
          <p:spPr bwMode="auto">
            <a:xfrm>
              <a:off x="4944278" y="5144975"/>
              <a:ext cx="137160" cy="137160"/>
            </a:xfrm>
            <a:prstGeom prst="ellipse">
              <a:avLst/>
            </a:prstGeom>
            <a:grp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90649137-4091-489A-B358-EEE17DCFF63B}"/>
                </a:ext>
              </a:extLst>
            </p:cNvPr>
            <p:cNvGrpSpPr/>
            <p:nvPr/>
          </p:nvGrpSpPr>
          <p:grpSpPr>
            <a:xfrm>
              <a:off x="4686778" y="4672516"/>
              <a:ext cx="385134" cy="706544"/>
              <a:chOff x="4710593" y="4672516"/>
              <a:chExt cx="385134" cy="706544"/>
            </a:xfrm>
            <a:grpFill/>
          </p:grpSpPr>
          <p:sp>
            <p:nvSpPr>
              <p:cNvPr id="175" name="Oval 174">
                <a:extLst>
                  <a:ext uri="{FF2B5EF4-FFF2-40B4-BE49-F238E27FC236}">
                    <a16:creationId xmlns:a16="http://schemas.microsoft.com/office/drawing/2014/main" id="{02BD4AA1-1EE2-4AD9-B099-A8A07B7EC3BF}"/>
                  </a:ext>
                </a:extLst>
              </p:cNvPr>
              <p:cNvSpPr/>
              <p:nvPr/>
            </p:nvSpPr>
            <p:spPr bwMode="auto">
              <a:xfrm>
                <a:off x="4710593" y="4672516"/>
                <a:ext cx="137160" cy="137160"/>
              </a:xfrm>
              <a:prstGeom prst="ellipse">
                <a:avLst/>
              </a:prstGeom>
              <a:grp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6" name="Oval 175">
                <a:extLst>
                  <a:ext uri="{FF2B5EF4-FFF2-40B4-BE49-F238E27FC236}">
                    <a16:creationId xmlns:a16="http://schemas.microsoft.com/office/drawing/2014/main" id="{EE100AA5-32C9-4E70-AC50-00D490B806F6}"/>
                  </a:ext>
                </a:extLst>
              </p:cNvPr>
              <p:cNvSpPr/>
              <p:nvPr/>
            </p:nvSpPr>
            <p:spPr bwMode="auto">
              <a:xfrm>
                <a:off x="4958567" y="4767057"/>
                <a:ext cx="137160" cy="137160"/>
              </a:xfrm>
              <a:prstGeom prst="ellipse">
                <a:avLst/>
              </a:prstGeom>
              <a:grp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77" name="Oval 176">
                <a:extLst>
                  <a:ext uri="{FF2B5EF4-FFF2-40B4-BE49-F238E27FC236}">
                    <a16:creationId xmlns:a16="http://schemas.microsoft.com/office/drawing/2014/main" id="{EB32516E-A809-452A-82A6-8F0B04A56947}"/>
                  </a:ext>
                </a:extLst>
              </p:cNvPr>
              <p:cNvSpPr/>
              <p:nvPr/>
            </p:nvSpPr>
            <p:spPr bwMode="auto">
              <a:xfrm>
                <a:off x="4710593" y="5241900"/>
                <a:ext cx="137160" cy="137160"/>
              </a:xfrm>
              <a:prstGeom prst="ellipse">
                <a:avLst/>
              </a:prstGeom>
              <a:grp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40FD4B0C-F2FF-401C-A29C-4A31BCAE8482}"/>
                  </a:ext>
                </a:extLst>
              </p:cNvPr>
              <p:cNvCxnSpPr>
                <a:stCxn id="172" idx="0"/>
                <a:endCxn id="175" idx="4"/>
              </p:cNvCxnSpPr>
              <p:nvPr/>
            </p:nvCxnSpPr>
            <p:spPr>
              <a:xfrm flipV="1">
                <a:off x="4779173" y="4809677"/>
                <a:ext cx="0" cy="115527"/>
              </a:xfrm>
              <a:prstGeom prst="line">
                <a:avLst/>
              </a:prstGeom>
              <a:grpFill/>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CAA6AB7-5251-49F9-83B3-D1B0C31E8863}"/>
                  </a:ext>
                </a:extLst>
              </p:cNvPr>
              <p:cNvCxnSpPr>
                <a:stCxn id="172" idx="7"/>
                <a:endCxn id="176" idx="3"/>
              </p:cNvCxnSpPr>
              <p:nvPr/>
            </p:nvCxnSpPr>
            <p:spPr>
              <a:xfrm flipV="1">
                <a:off x="4874112" y="4884130"/>
                <a:ext cx="104542" cy="70534"/>
              </a:xfrm>
              <a:prstGeom prst="line">
                <a:avLst/>
              </a:prstGeom>
              <a:grpFill/>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F13166-D0BA-4B01-ADB5-885B6382C040}"/>
                  </a:ext>
                </a:extLst>
              </p:cNvPr>
              <p:cNvCxnSpPr>
                <a:stCxn id="172" idx="5"/>
                <a:endCxn id="173" idx="1"/>
              </p:cNvCxnSpPr>
              <p:nvPr/>
            </p:nvCxnSpPr>
            <p:spPr>
              <a:xfrm>
                <a:off x="4874112" y="5096912"/>
                <a:ext cx="114068" cy="68150"/>
              </a:xfrm>
              <a:prstGeom prst="line">
                <a:avLst/>
              </a:prstGeom>
              <a:grpFill/>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95A9D57-CD29-46A6-B06C-943010C26C05}"/>
                  </a:ext>
                </a:extLst>
              </p:cNvPr>
              <p:cNvCxnSpPr>
                <a:stCxn id="177" idx="0"/>
                <a:endCxn id="172" idx="4"/>
              </p:cNvCxnSpPr>
              <p:nvPr/>
            </p:nvCxnSpPr>
            <p:spPr>
              <a:xfrm flipV="1">
                <a:off x="4779173" y="5126372"/>
                <a:ext cx="0" cy="115528"/>
              </a:xfrm>
              <a:prstGeom prst="line">
                <a:avLst/>
              </a:prstGeom>
              <a:grpFill/>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4" name="Rectangle: Rounded Corners 143">
            <a:extLst>
              <a:ext uri="{FF2B5EF4-FFF2-40B4-BE49-F238E27FC236}">
                <a16:creationId xmlns:a16="http://schemas.microsoft.com/office/drawing/2014/main" id="{0F02F157-D1BE-479A-9954-3BE220CF04E6}"/>
              </a:ext>
            </a:extLst>
          </p:cNvPr>
          <p:cNvSpPr/>
          <p:nvPr/>
        </p:nvSpPr>
        <p:spPr bwMode="auto">
          <a:xfrm>
            <a:off x="6460485" y="1656166"/>
            <a:ext cx="2627203" cy="1137166"/>
          </a:xfrm>
          <a:prstGeom prst="roundRect">
            <a:avLst/>
          </a:prstGeom>
          <a:solidFill>
            <a:schemeClr val="accent1">
              <a:lumMod val="60000"/>
              <a:lumOff val="40000"/>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45" name="Rectangle: Rounded Corners 144">
            <a:extLst>
              <a:ext uri="{FF2B5EF4-FFF2-40B4-BE49-F238E27FC236}">
                <a16:creationId xmlns:a16="http://schemas.microsoft.com/office/drawing/2014/main" id="{4E8ED1EB-24B6-4C05-9D2E-2E4657F5E5DB}"/>
              </a:ext>
            </a:extLst>
          </p:cNvPr>
          <p:cNvSpPr/>
          <p:nvPr/>
        </p:nvSpPr>
        <p:spPr bwMode="auto">
          <a:xfrm>
            <a:off x="9485900" y="1662687"/>
            <a:ext cx="2627203" cy="1137166"/>
          </a:xfrm>
          <a:prstGeom prst="roundRect">
            <a:avLst/>
          </a:prstGeom>
          <a:solidFill>
            <a:schemeClr val="bg1">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3F1533D0-49C5-4F72-AE53-EF46DFD0CE3F}"/>
              </a:ext>
            </a:extLst>
          </p:cNvPr>
          <p:cNvSpPr/>
          <p:nvPr/>
        </p:nvSpPr>
        <p:spPr bwMode="auto">
          <a:xfrm>
            <a:off x="3230892" y="1694198"/>
            <a:ext cx="2627203" cy="1137166"/>
          </a:xfrm>
          <a:prstGeom prst="roundRect">
            <a:avLst/>
          </a:prstGeom>
          <a:solidFill>
            <a:schemeClr val="bg1">
              <a:alpha val="3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400" dirty="0">
              <a:solidFill>
                <a:srgbClr val="002050"/>
              </a:solidFill>
              <a:latin typeface="Segoe UI Semilight"/>
              <a:ea typeface="Segoe UI" pitchFamily="34" charset="0"/>
              <a:cs typeface="Segoe UI" pitchFamily="34" charset="0"/>
            </a:endParaRPr>
          </a:p>
        </p:txBody>
      </p:sp>
      <p:grpSp>
        <p:nvGrpSpPr>
          <p:cNvPr id="147" name="Group 146">
            <a:extLst>
              <a:ext uri="{FF2B5EF4-FFF2-40B4-BE49-F238E27FC236}">
                <a16:creationId xmlns:a16="http://schemas.microsoft.com/office/drawing/2014/main" id="{F5E0C593-997F-4B94-8CAA-44ADD0F049AB}"/>
              </a:ext>
            </a:extLst>
          </p:cNvPr>
          <p:cNvGrpSpPr/>
          <p:nvPr/>
        </p:nvGrpSpPr>
        <p:grpSpPr>
          <a:xfrm>
            <a:off x="6818111" y="1950717"/>
            <a:ext cx="1854205" cy="714842"/>
            <a:chOff x="7100555" y="2715025"/>
            <a:chExt cx="2226278" cy="878137"/>
          </a:xfrm>
        </p:grpSpPr>
        <p:pic>
          <p:nvPicPr>
            <p:cNvPr id="148" name="Picture 147">
              <a:extLst>
                <a:ext uri="{FF2B5EF4-FFF2-40B4-BE49-F238E27FC236}">
                  <a16:creationId xmlns:a16="http://schemas.microsoft.com/office/drawing/2014/main" id="{B58C130F-E656-4249-A365-3B6F20BD4E6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95933" y="2715025"/>
              <a:ext cx="635521" cy="635521"/>
            </a:xfrm>
            <a:prstGeom prst="rect">
              <a:avLst/>
            </a:prstGeom>
          </p:spPr>
        </p:pic>
        <p:sp>
          <p:nvSpPr>
            <p:cNvPr id="149" name="Rectangle 148">
              <a:extLst>
                <a:ext uri="{FF2B5EF4-FFF2-40B4-BE49-F238E27FC236}">
                  <a16:creationId xmlns:a16="http://schemas.microsoft.com/office/drawing/2014/main" id="{34621479-3753-4D47-84E0-68139672C7D0}"/>
                </a:ext>
              </a:extLst>
            </p:cNvPr>
            <p:cNvSpPr/>
            <p:nvPr/>
          </p:nvSpPr>
          <p:spPr>
            <a:xfrm>
              <a:off x="7100555" y="3311853"/>
              <a:ext cx="2226278" cy="281309"/>
            </a:xfrm>
            <a:prstGeom prst="rect">
              <a:avLst/>
            </a:prstGeom>
          </p:spPr>
          <p:txBody>
            <a:bodyPr wrap="squar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grpSp>
        <p:nvGrpSpPr>
          <p:cNvPr id="150" name="Group 149">
            <a:extLst>
              <a:ext uri="{FF2B5EF4-FFF2-40B4-BE49-F238E27FC236}">
                <a16:creationId xmlns:a16="http://schemas.microsoft.com/office/drawing/2014/main" id="{708341F9-D85E-47BB-9479-270AC2F1ECA4}"/>
              </a:ext>
            </a:extLst>
          </p:cNvPr>
          <p:cNvGrpSpPr/>
          <p:nvPr/>
        </p:nvGrpSpPr>
        <p:grpSpPr>
          <a:xfrm>
            <a:off x="3476208" y="1957614"/>
            <a:ext cx="981081" cy="745982"/>
            <a:chOff x="3375127" y="3336433"/>
            <a:chExt cx="1177949" cy="916389"/>
          </a:xfrm>
        </p:grpSpPr>
        <p:pic>
          <p:nvPicPr>
            <p:cNvPr id="151" name="Picture 150">
              <a:extLst>
                <a:ext uri="{FF2B5EF4-FFF2-40B4-BE49-F238E27FC236}">
                  <a16:creationId xmlns:a16="http://schemas.microsoft.com/office/drawing/2014/main" id="{E8EF5B73-A8D9-4200-AABE-1216FC8F3CD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714959" y="3336433"/>
              <a:ext cx="635521" cy="635521"/>
            </a:xfrm>
            <a:prstGeom prst="rect">
              <a:avLst/>
            </a:prstGeom>
          </p:spPr>
        </p:pic>
        <p:sp>
          <p:nvSpPr>
            <p:cNvPr id="152" name="Rectangle 151">
              <a:extLst>
                <a:ext uri="{FF2B5EF4-FFF2-40B4-BE49-F238E27FC236}">
                  <a16:creationId xmlns:a16="http://schemas.microsoft.com/office/drawing/2014/main" id="{80637646-CB72-4C88-B47E-B2162EEB6CAA}"/>
                </a:ext>
              </a:extLst>
            </p:cNvPr>
            <p:cNvSpPr/>
            <p:nvPr/>
          </p:nvSpPr>
          <p:spPr>
            <a:xfrm>
              <a:off x="3375127" y="3965953"/>
              <a:ext cx="1177949" cy="286869"/>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grpSp>
      <p:grpSp>
        <p:nvGrpSpPr>
          <p:cNvPr id="154" name="Group 153">
            <a:extLst>
              <a:ext uri="{FF2B5EF4-FFF2-40B4-BE49-F238E27FC236}">
                <a16:creationId xmlns:a16="http://schemas.microsoft.com/office/drawing/2014/main" id="{4302CFE6-FAB8-4707-9890-CC11653FE4D9}"/>
              </a:ext>
            </a:extLst>
          </p:cNvPr>
          <p:cNvGrpSpPr/>
          <p:nvPr/>
        </p:nvGrpSpPr>
        <p:grpSpPr>
          <a:xfrm>
            <a:off x="4761784" y="2024636"/>
            <a:ext cx="563803" cy="415801"/>
            <a:chOff x="3981450" y="1792288"/>
            <a:chExt cx="4229100" cy="3314701"/>
          </a:xfrm>
          <a:solidFill>
            <a:srgbClr val="0070C0"/>
          </a:solidFill>
        </p:grpSpPr>
        <p:sp>
          <p:nvSpPr>
            <p:cNvPr id="156" name="Oval 155">
              <a:extLst>
                <a:ext uri="{FF2B5EF4-FFF2-40B4-BE49-F238E27FC236}">
                  <a16:creationId xmlns:a16="http://schemas.microsoft.com/office/drawing/2014/main" id="{47476163-8569-45EF-B524-9AA0877E5469}"/>
                </a:ext>
              </a:extLst>
            </p:cNvPr>
            <p:cNvSpPr>
              <a:spLocks noChangeArrowheads="1"/>
            </p:cNvSpPr>
            <p:nvPr/>
          </p:nvSpPr>
          <p:spPr bwMode="auto">
            <a:xfrm>
              <a:off x="7716838" y="4572001"/>
              <a:ext cx="490538" cy="487363"/>
            </a:xfrm>
            <a:prstGeom prst="ellipse">
              <a:avLst/>
            </a:pr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7" name="Oval 156">
              <a:extLst>
                <a:ext uri="{FF2B5EF4-FFF2-40B4-BE49-F238E27FC236}">
                  <a16:creationId xmlns:a16="http://schemas.microsoft.com/office/drawing/2014/main" id="{3598BC12-8F67-41E2-80C1-612BCDC23C15}"/>
                </a:ext>
              </a:extLst>
            </p:cNvPr>
            <p:cNvSpPr>
              <a:spLocks noChangeArrowheads="1"/>
            </p:cNvSpPr>
            <p:nvPr/>
          </p:nvSpPr>
          <p:spPr bwMode="auto">
            <a:xfrm>
              <a:off x="6848475" y="1792288"/>
              <a:ext cx="715963" cy="715963"/>
            </a:xfrm>
            <a:prstGeom prst="ellipse">
              <a:avLst/>
            </a:pr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8" name="Freeform 12">
              <a:extLst>
                <a:ext uri="{FF2B5EF4-FFF2-40B4-BE49-F238E27FC236}">
                  <a16:creationId xmlns:a16="http://schemas.microsoft.com/office/drawing/2014/main" id="{915C189C-D48A-4995-883B-464F048FF3F2}"/>
                </a:ext>
              </a:extLst>
            </p:cNvPr>
            <p:cNvSpPr>
              <a:spLocks/>
            </p:cNvSpPr>
            <p:nvPr/>
          </p:nvSpPr>
          <p:spPr bwMode="auto">
            <a:xfrm>
              <a:off x="4121150" y="2840038"/>
              <a:ext cx="4089400" cy="1920875"/>
            </a:xfrm>
            <a:custGeom>
              <a:avLst/>
              <a:gdLst>
                <a:gd name="T0" fmla="*/ 1280 w 1285"/>
                <a:gd name="T1" fmla="*/ 169 h 603"/>
                <a:gd name="T2" fmla="*/ 1283 w 1285"/>
                <a:gd name="T3" fmla="*/ 157 h 603"/>
                <a:gd name="T4" fmla="*/ 1285 w 1285"/>
                <a:gd name="T5" fmla="*/ 145 h 603"/>
                <a:gd name="T6" fmla="*/ 1285 w 1285"/>
                <a:gd name="T7" fmla="*/ 133 h 603"/>
                <a:gd name="T8" fmla="*/ 1284 w 1285"/>
                <a:gd name="T9" fmla="*/ 121 h 603"/>
                <a:gd name="T10" fmla="*/ 1282 w 1285"/>
                <a:gd name="T11" fmla="*/ 108 h 603"/>
                <a:gd name="T12" fmla="*/ 1281 w 1285"/>
                <a:gd name="T13" fmla="*/ 106 h 603"/>
                <a:gd name="T14" fmla="*/ 1281 w 1285"/>
                <a:gd name="T15" fmla="*/ 106 h 603"/>
                <a:gd name="T16" fmla="*/ 970 w 1285"/>
                <a:gd name="T17" fmla="*/ 6 h 603"/>
                <a:gd name="T18" fmla="*/ 1029 w 1285"/>
                <a:gd name="T19" fmla="*/ 60 h 603"/>
                <a:gd name="T20" fmla="*/ 1227 w 1285"/>
                <a:gd name="T21" fmla="*/ 122 h 603"/>
                <a:gd name="T22" fmla="*/ 1219 w 1285"/>
                <a:gd name="T23" fmla="*/ 169 h 603"/>
                <a:gd name="T24" fmla="*/ 1204 w 1285"/>
                <a:gd name="T25" fmla="*/ 192 h 603"/>
                <a:gd name="T26" fmla="*/ 1188 w 1285"/>
                <a:gd name="T27" fmla="*/ 212 h 603"/>
                <a:gd name="T28" fmla="*/ 1170 w 1285"/>
                <a:gd name="T29" fmla="*/ 230 h 603"/>
                <a:gd name="T30" fmla="*/ 1110 w 1285"/>
                <a:gd name="T31" fmla="*/ 280 h 603"/>
                <a:gd name="T32" fmla="*/ 1086 w 1285"/>
                <a:gd name="T33" fmla="*/ 296 h 603"/>
                <a:gd name="T34" fmla="*/ 279 w 1285"/>
                <a:gd name="T35" fmla="*/ 547 h 603"/>
                <a:gd name="T36" fmla="*/ 236 w 1285"/>
                <a:gd name="T37" fmla="*/ 546 h 603"/>
                <a:gd name="T38" fmla="*/ 216 w 1285"/>
                <a:gd name="T39" fmla="*/ 546 h 603"/>
                <a:gd name="T40" fmla="*/ 196 w 1285"/>
                <a:gd name="T41" fmla="*/ 544 h 603"/>
                <a:gd name="T42" fmla="*/ 178 w 1285"/>
                <a:gd name="T43" fmla="*/ 542 h 603"/>
                <a:gd name="T44" fmla="*/ 162 w 1285"/>
                <a:gd name="T45" fmla="*/ 539 h 603"/>
                <a:gd name="T46" fmla="*/ 147 w 1285"/>
                <a:gd name="T47" fmla="*/ 536 h 603"/>
                <a:gd name="T48" fmla="*/ 133 w 1285"/>
                <a:gd name="T49" fmla="*/ 532 h 603"/>
                <a:gd name="T50" fmla="*/ 120 w 1285"/>
                <a:gd name="T51" fmla="*/ 528 h 603"/>
                <a:gd name="T52" fmla="*/ 108 w 1285"/>
                <a:gd name="T53" fmla="*/ 524 h 603"/>
                <a:gd name="T54" fmla="*/ 97 w 1285"/>
                <a:gd name="T55" fmla="*/ 519 h 603"/>
                <a:gd name="T56" fmla="*/ 87 w 1285"/>
                <a:gd name="T57" fmla="*/ 514 h 603"/>
                <a:gd name="T58" fmla="*/ 79 w 1285"/>
                <a:gd name="T59" fmla="*/ 508 h 603"/>
                <a:gd name="T60" fmla="*/ 73 w 1285"/>
                <a:gd name="T61" fmla="*/ 502 h 603"/>
                <a:gd name="T62" fmla="*/ 68 w 1285"/>
                <a:gd name="T63" fmla="*/ 494 h 603"/>
                <a:gd name="T64" fmla="*/ 63 w 1285"/>
                <a:gd name="T65" fmla="*/ 486 h 603"/>
                <a:gd name="T66" fmla="*/ 62 w 1285"/>
                <a:gd name="T67" fmla="*/ 484 h 603"/>
                <a:gd name="T68" fmla="*/ 206 w 1285"/>
                <a:gd name="T69" fmla="*/ 310 h 603"/>
                <a:gd name="T70" fmla="*/ 20 w 1285"/>
                <a:gd name="T71" fmla="*/ 412 h 603"/>
                <a:gd name="T72" fmla="*/ 262 w 1285"/>
                <a:gd name="T73" fmla="*/ 603 h 603"/>
                <a:gd name="T74" fmla="*/ 714 w 1285"/>
                <a:gd name="T75" fmla="*/ 525 h 603"/>
                <a:gd name="T76" fmla="*/ 1082 w 1285"/>
                <a:gd name="T77" fmla="*/ 364 h 603"/>
                <a:gd name="T78" fmla="*/ 1174 w 1285"/>
                <a:gd name="T79" fmla="*/ 301 h 603"/>
                <a:gd name="T80" fmla="*/ 1199 w 1285"/>
                <a:gd name="T81" fmla="*/ 280 h 603"/>
                <a:gd name="T82" fmla="*/ 1221 w 1285"/>
                <a:gd name="T83" fmla="*/ 258 h 603"/>
                <a:gd name="T84" fmla="*/ 1240 w 1285"/>
                <a:gd name="T85" fmla="*/ 237 h 603"/>
                <a:gd name="T86" fmla="*/ 1256 w 1285"/>
                <a:gd name="T87" fmla="*/ 216 h 603"/>
                <a:gd name="T88" fmla="*/ 1275 w 1285"/>
                <a:gd name="T89" fmla="*/ 184 h 603"/>
                <a:gd name="T90" fmla="*/ 1279 w 1285"/>
                <a:gd name="T91" fmla="*/ 172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5" h="603">
                  <a:moveTo>
                    <a:pt x="1279" y="172"/>
                  </a:moveTo>
                  <a:cubicBezTo>
                    <a:pt x="1279" y="171"/>
                    <a:pt x="1279" y="170"/>
                    <a:pt x="1280" y="169"/>
                  </a:cubicBezTo>
                  <a:cubicBezTo>
                    <a:pt x="1280" y="166"/>
                    <a:pt x="1281" y="163"/>
                    <a:pt x="1282" y="160"/>
                  </a:cubicBezTo>
                  <a:cubicBezTo>
                    <a:pt x="1282" y="159"/>
                    <a:pt x="1282" y="158"/>
                    <a:pt x="1283" y="157"/>
                  </a:cubicBezTo>
                  <a:cubicBezTo>
                    <a:pt x="1283" y="154"/>
                    <a:pt x="1284" y="152"/>
                    <a:pt x="1284" y="149"/>
                  </a:cubicBezTo>
                  <a:cubicBezTo>
                    <a:pt x="1284" y="148"/>
                    <a:pt x="1285" y="146"/>
                    <a:pt x="1285" y="145"/>
                  </a:cubicBezTo>
                  <a:cubicBezTo>
                    <a:pt x="1285" y="143"/>
                    <a:pt x="1285" y="140"/>
                    <a:pt x="1285" y="138"/>
                  </a:cubicBezTo>
                  <a:cubicBezTo>
                    <a:pt x="1285" y="137"/>
                    <a:pt x="1285" y="135"/>
                    <a:pt x="1285" y="133"/>
                  </a:cubicBezTo>
                  <a:cubicBezTo>
                    <a:pt x="1285" y="131"/>
                    <a:pt x="1285" y="130"/>
                    <a:pt x="1285" y="128"/>
                  </a:cubicBezTo>
                  <a:cubicBezTo>
                    <a:pt x="1285" y="125"/>
                    <a:pt x="1285" y="123"/>
                    <a:pt x="1284" y="121"/>
                  </a:cubicBezTo>
                  <a:cubicBezTo>
                    <a:pt x="1284" y="120"/>
                    <a:pt x="1284" y="118"/>
                    <a:pt x="1284" y="117"/>
                  </a:cubicBezTo>
                  <a:cubicBezTo>
                    <a:pt x="1284" y="114"/>
                    <a:pt x="1283" y="111"/>
                    <a:pt x="1282" y="108"/>
                  </a:cubicBezTo>
                  <a:cubicBezTo>
                    <a:pt x="1282" y="108"/>
                    <a:pt x="1281" y="107"/>
                    <a:pt x="1281" y="106"/>
                  </a:cubicBezTo>
                  <a:cubicBezTo>
                    <a:pt x="1281" y="106"/>
                    <a:pt x="1281" y="106"/>
                    <a:pt x="1281" y="106"/>
                  </a:cubicBezTo>
                  <a:cubicBezTo>
                    <a:pt x="1281" y="106"/>
                    <a:pt x="1281" y="106"/>
                    <a:pt x="1281" y="106"/>
                  </a:cubicBezTo>
                  <a:cubicBezTo>
                    <a:pt x="1281" y="106"/>
                    <a:pt x="1281" y="106"/>
                    <a:pt x="1281" y="106"/>
                  </a:cubicBezTo>
                  <a:cubicBezTo>
                    <a:pt x="1273" y="78"/>
                    <a:pt x="1253" y="56"/>
                    <a:pt x="1222" y="39"/>
                  </a:cubicBezTo>
                  <a:cubicBezTo>
                    <a:pt x="1168" y="10"/>
                    <a:pt x="1078" y="0"/>
                    <a:pt x="970" y="6"/>
                  </a:cubicBezTo>
                  <a:cubicBezTo>
                    <a:pt x="985" y="22"/>
                    <a:pt x="999" y="40"/>
                    <a:pt x="1012" y="60"/>
                  </a:cubicBezTo>
                  <a:cubicBezTo>
                    <a:pt x="1018" y="60"/>
                    <a:pt x="1024" y="60"/>
                    <a:pt x="1029" y="60"/>
                  </a:cubicBezTo>
                  <a:cubicBezTo>
                    <a:pt x="1100" y="60"/>
                    <a:pt x="1158" y="69"/>
                    <a:pt x="1195" y="89"/>
                  </a:cubicBezTo>
                  <a:cubicBezTo>
                    <a:pt x="1213" y="98"/>
                    <a:pt x="1224" y="110"/>
                    <a:pt x="1227" y="122"/>
                  </a:cubicBezTo>
                  <a:cubicBezTo>
                    <a:pt x="1227" y="123"/>
                    <a:pt x="1227" y="123"/>
                    <a:pt x="1227" y="123"/>
                  </a:cubicBezTo>
                  <a:cubicBezTo>
                    <a:pt x="1231" y="136"/>
                    <a:pt x="1228" y="151"/>
                    <a:pt x="1219" y="169"/>
                  </a:cubicBezTo>
                  <a:cubicBezTo>
                    <a:pt x="1216" y="174"/>
                    <a:pt x="1213" y="180"/>
                    <a:pt x="1209" y="186"/>
                  </a:cubicBezTo>
                  <a:cubicBezTo>
                    <a:pt x="1207" y="188"/>
                    <a:pt x="1206" y="190"/>
                    <a:pt x="1204" y="192"/>
                  </a:cubicBezTo>
                  <a:cubicBezTo>
                    <a:pt x="1201" y="196"/>
                    <a:pt x="1198" y="200"/>
                    <a:pt x="1196" y="203"/>
                  </a:cubicBezTo>
                  <a:cubicBezTo>
                    <a:pt x="1193" y="206"/>
                    <a:pt x="1191" y="209"/>
                    <a:pt x="1188" y="212"/>
                  </a:cubicBezTo>
                  <a:cubicBezTo>
                    <a:pt x="1186" y="214"/>
                    <a:pt x="1183" y="217"/>
                    <a:pt x="1180" y="220"/>
                  </a:cubicBezTo>
                  <a:cubicBezTo>
                    <a:pt x="1177" y="224"/>
                    <a:pt x="1174" y="227"/>
                    <a:pt x="1170" y="230"/>
                  </a:cubicBezTo>
                  <a:cubicBezTo>
                    <a:pt x="1169" y="232"/>
                    <a:pt x="1167" y="234"/>
                    <a:pt x="1165" y="235"/>
                  </a:cubicBezTo>
                  <a:cubicBezTo>
                    <a:pt x="1149" y="250"/>
                    <a:pt x="1130" y="265"/>
                    <a:pt x="1110" y="280"/>
                  </a:cubicBezTo>
                  <a:cubicBezTo>
                    <a:pt x="1110" y="280"/>
                    <a:pt x="1110" y="280"/>
                    <a:pt x="1110" y="280"/>
                  </a:cubicBezTo>
                  <a:cubicBezTo>
                    <a:pt x="1102" y="286"/>
                    <a:pt x="1094" y="291"/>
                    <a:pt x="1086" y="296"/>
                  </a:cubicBezTo>
                  <a:cubicBezTo>
                    <a:pt x="988" y="361"/>
                    <a:pt x="851" y="424"/>
                    <a:pt x="698" y="472"/>
                  </a:cubicBezTo>
                  <a:cubicBezTo>
                    <a:pt x="538" y="522"/>
                    <a:pt x="392" y="545"/>
                    <a:pt x="279" y="547"/>
                  </a:cubicBezTo>
                  <a:cubicBezTo>
                    <a:pt x="279" y="547"/>
                    <a:pt x="279" y="547"/>
                    <a:pt x="279" y="547"/>
                  </a:cubicBezTo>
                  <a:cubicBezTo>
                    <a:pt x="264" y="547"/>
                    <a:pt x="249" y="547"/>
                    <a:pt x="236" y="546"/>
                  </a:cubicBezTo>
                  <a:cubicBezTo>
                    <a:pt x="235" y="546"/>
                    <a:pt x="235" y="546"/>
                    <a:pt x="235" y="546"/>
                  </a:cubicBezTo>
                  <a:cubicBezTo>
                    <a:pt x="228" y="546"/>
                    <a:pt x="222" y="546"/>
                    <a:pt x="216" y="546"/>
                  </a:cubicBezTo>
                  <a:cubicBezTo>
                    <a:pt x="215" y="546"/>
                    <a:pt x="215" y="546"/>
                    <a:pt x="214" y="546"/>
                  </a:cubicBezTo>
                  <a:cubicBezTo>
                    <a:pt x="208" y="545"/>
                    <a:pt x="202" y="545"/>
                    <a:pt x="196" y="544"/>
                  </a:cubicBezTo>
                  <a:cubicBezTo>
                    <a:pt x="196" y="544"/>
                    <a:pt x="195" y="544"/>
                    <a:pt x="195" y="544"/>
                  </a:cubicBezTo>
                  <a:cubicBezTo>
                    <a:pt x="189" y="544"/>
                    <a:pt x="184" y="543"/>
                    <a:pt x="178" y="542"/>
                  </a:cubicBezTo>
                  <a:cubicBezTo>
                    <a:pt x="178" y="542"/>
                    <a:pt x="177" y="542"/>
                    <a:pt x="176" y="542"/>
                  </a:cubicBezTo>
                  <a:cubicBezTo>
                    <a:pt x="171" y="541"/>
                    <a:pt x="166" y="540"/>
                    <a:pt x="162" y="539"/>
                  </a:cubicBezTo>
                  <a:cubicBezTo>
                    <a:pt x="161" y="539"/>
                    <a:pt x="160" y="539"/>
                    <a:pt x="160" y="539"/>
                  </a:cubicBezTo>
                  <a:cubicBezTo>
                    <a:pt x="155" y="538"/>
                    <a:pt x="151" y="537"/>
                    <a:pt x="147" y="536"/>
                  </a:cubicBezTo>
                  <a:cubicBezTo>
                    <a:pt x="146" y="536"/>
                    <a:pt x="145" y="536"/>
                    <a:pt x="144" y="535"/>
                  </a:cubicBezTo>
                  <a:cubicBezTo>
                    <a:pt x="140" y="534"/>
                    <a:pt x="136" y="533"/>
                    <a:pt x="133" y="532"/>
                  </a:cubicBezTo>
                  <a:cubicBezTo>
                    <a:pt x="132" y="532"/>
                    <a:pt x="131" y="532"/>
                    <a:pt x="130" y="532"/>
                  </a:cubicBezTo>
                  <a:cubicBezTo>
                    <a:pt x="126" y="531"/>
                    <a:pt x="123" y="530"/>
                    <a:pt x="120" y="528"/>
                  </a:cubicBezTo>
                  <a:cubicBezTo>
                    <a:pt x="118" y="528"/>
                    <a:pt x="117" y="528"/>
                    <a:pt x="116" y="527"/>
                  </a:cubicBezTo>
                  <a:cubicBezTo>
                    <a:pt x="113" y="526"/>
                    <a:pt x="110" y="525"/>
                    <a:pt x="108" y="524"/>
                  </a:cubicBezTo>
                  <a:cubicBezTo>
                    <a:pt x="106" y="524"/>
                    <a:pt x="105" y="523"/>
                    <a:pt x="104" y="522"/>
                  </a:cubicBezTo>
                  <a:cubicBezTo>
                    <a:pt x="102" y="521"/>
                    <a:pt x="99" y="520"/>
                    <a:pt x="97" y="519"/>
                  </a:cubicBezTo>
                  <a:cubicBezTo>
                    <a:pt x="96" y="518"/>
                    <a:pt x="94" y="518"/>
                    <a:pt x="93" y="517"/>
                  </a:cubicBezTo>
                  <a:cubicBezTo>
                    <a:pt x="91" y="516"/>
                    <a:pt x="89" y="515"/>
                    <a:pt x="87" y="514"/>
                  </a:cubicBezTo>
                  <a:cubicBezTo>
                    <a:pt x="86" y="513"/>
                    <a:pt x="85" y="512"/>
                    <a:pt x="84" y="512"/>
                  </a:cubicBezTo>
                  <a:cubicBezTo>
                    <a:pt x="82" y="510"/>
                    <a:pt x="81" y="509"/>
                    <a:pt x="79" y="508"/>
                  </a:cubicBezTo>
                  <a:cubicBezTo>
                    <a:pt x="78" y="507"/>
                    <a:pt x="77" y="506"/>
                    <a:pt x="76" y="506"/>
                  </a:cubicBezTo>
                  <a:cubicBezTo>
                    <a:pt x="75" y="504"/>
                    <a:pt x="74" y="503"/>
                    <a:pt x="73" y="502"/>
                  </a:cubicBezTo>
                  <a:cubicBezTo>
                    <a:pt x="72" y="501"/>
                    <a:pt x="71" y="500"/>
                    <a:pt x="70" y="499"/>
                  </a:cubicBezTo>
                  <a:cubicBezTo>
                    <a:pt x="69" y="498"/>
                    <a:pt x="68" y="496"/>
                    <a:pt x="68" y="494"/>
                  </a:cubicBezTo>
                  <a:cubicBezTo>
                    <a:pt x="67" y="494"/>
                    <a:pt x="66" y="493"/>
                    <a:pt x="66" y="492"/>
                  </a:cubicBezTo>
                  <a:cubicBezTo>
                    <a:pt x="64" y="490"/>
                    <a:pt x="64" y="488"/>
                    <a:pt x="63" y="486"/>
                  </a:cubicBezTo>
                  <a:cubicBezTo>
                    <a:pt x="63" y="485"/>
                    <a:pt x="63" y="485"/>
                    <a:pt x="62" y="484"/>
                  </a:cubicBezTo>
                  <a:cubicBezTo>
                    <a:pt x="62" y="484"/>
                    <a:pt x="62" y="484"/>
                    <a:pt x="62" y="484"/>
                  </a:cubicBezTo>
                  <a:cubicBezTo>
                    <a:pt x="58" y="471"/>
                    <a:pt x="61" y="456"/>
                    <a:pt x="70" y="438"/>
                  </a:cubicBezTo>
                  <a:cubicBezTo>
                    <a:pt x="91" y="398"/>
                    <a:pt x="140" y="354"/>
                    <a:pt x="206" y="310"/>
                  </a:cubicBezTo>
                  <a:cubicBezTo>
                    <a:pt x="206" y="287"/>
                    <a:pt x="207" y="264"/>
                    <a:pt x="210" y="242"/>
                  </a:cubicBezTo>
                  <a:cubicBezTo>
                    <a:pt x="117" y="298"/>
                    <a:pt x="49" y="358"/>
                    <a:pt x="20" y="412"/>
                  </a:cubicBezTo>
                  <a:cubicBezTo>
                    <a:pt x="4" y="444"/>
                    <a:pt x="0" y="474"/>
                    <a:pt x="8" y="501"/>
                  </a:cubicBezTo>
                  <a:cubicBezTo>
                    <a:pt x="31" y="573"/>
                    <a:pt x="130" y="603"/>
                    <a:pt x="262" y="603"/>
                  </a:cubicBezTo>
                  <a:cubicBezTo>
                    <a:pt x="276" y="603"/>
                    <a:pt x="289" y="603"/>
                    <a:pt x="303" y="602"/>
                  </a:cubicBezTo>
                  <a:cubicBezTo>
                    <a:pt x="428" y="597"/>
                    <a:pt x="575" y="568"/>
                    <a:pt x="714" y="525"/>
                  </a:cubicBezTo>
                  <a:cubicBezTo>
                    <a:pt x="855" y="481"/>
                    <a:pt x="983" y="424"/>
                    <a:pt x="1082" y="364"/>
                  </a:cubicBezTo>
                  <a:cubicBezTo>
                    <a:pt x="1082" y="364"/>
                    <a:pt x="1082" y="364"/>
                    <a:pt x="1082" y="364"/>
                  </a:cubicBezTo>
                  <a:cubicBezTo>
                    <a:pt x="1082" y="364"/>
                    <a:pt x="1082" y="364"/>
                    <a:pt x="1082" y="364"/>
                  </a:cubicBezTo>
                  <a:cubicBezTo>
                    <a:pt x="1116" y="344"/>
                    <a:pt x="1147" y="322"/>
                    <a:pt x="1174" y="301"/>
                  </a:cubicBezTo>
                  <a:cubicBezTo>
                    <a:pt x="1174" y="300"/>
                    <a:pt x="1174" y="300"/>
                    <a:pt x="1175" y="300"/>
                  </a:cubicBezTo>
                  <a:cubicBezTo>
                    <a:pt x="1184" y="293"/>
                    <a:pt x="1192" y="286"/>
                    <a:pt x="1199" y="280"/>
                  </a:cubicBezTo>
                  <a:cubicBezTo>
                    <a:pt x="1200" y="278"/>
                    <a:pt x="1201" y="278"/>
                    <a:pt x="1202" y="276"/>
                  </a:cubicBezTo>
                  <a:cubicBezTo>
                    <a:pt x="1209" y="270"/>
                    <a:pt x="1216" y="264"/>
                    <a:pt x="1221" y="258"/>
                  </a:cubicBezTo>
                  <a:cubicBezTo>
                    <a:pt x="1223" y="256"/>
                    <a:pt x="1225" y="254"/>
                    <a:pt x="1227" y="252"/>
                  </a:cubicBezTo>
                  <a:cubicBezTo>
                    <a:pt x="1232" y="247"/>
                    <a:pt x="1236" y="242"/>
                    <a:pt x="1240" y="237"/>
                  </a:cubicBezTo>
                  <a:cubicBezTo>
                    <a:pt x="1243" y="234"/>
                    <a:pt x="1246" y="230"/>
                    <a:pt x="1248" y="227"/>
                  </a:cubicBezTo>
                  <a:cubicBezTo>
                    <a:pt x="1251" y="223"/>
                    <a:pt x="1254" y="220"/>
                    <a:pt x="1256" y="216"/>
                  </a:cubicBezTo>
                  <a:cubicBezTo>
                    <a:pt x="1261" y="209"/>
                    <a:pt x="1266" y="202"/>
                    <a:pt x="1269" y="195"/>
                  </a:cubicBezTo>
                  <a:cubicBezTo>
                    <a:pt x="1271" y="191"/>
                    <a:pt x="1273" y="187"/>
                    <a:pt x="1275" y="184"/>
                  </a:cubicBezTo>
                  <a:cubicBezTo>
                    <a:pt x="1275" y="183"/>
                    <a:pt x="1276" y="182"/>
                    <a:pt x="1276" y="181"/>
                  </a:cubicBezTo>
                  <a:cubicBezTo>
                    <a:pt x="1276" y="178"/>
                    <a:pt x="1278" y="175"/>
                    <a:pt x="1279" y="172"/>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59" name="Freeform 13">
              <a:extLst>
                <a:ext uri="{FF2B5EF4-FFF2-40B4-BE49-F238E27FC236}">
                  <a16:creationId xmlns:a16="http://schemas.microsoft.com/office/drawing/2014/main" id="{6B026A69-CA3B-4E48-A205-7F3A96EA0FFF}"/>
                </a:ext>
              </a:extLst>
            </p:cNvPr>
            <p:cNvSpPr>
              <a:spLocks noEditPoints="1"/>
            </p:cNvSpPr>
            <p:nvPr/>
          </p:nvSpPr>
          <p:spPr bwMode="auto">
            <a:xfrm>
              <a:off x="3981450" y="1887538"/>
              <a:ext cx="1320800" cy="1322388"/>
            </a:xfrm>
            <a:custGeom>
              <a:avLst/>
              <a:gdLst>
                <a:gd name="T0" fmla="*/ 388 w 415"/>
                <a:gd name="T1" fmla="*/ 179 h 415"/>
                <a:gd name="T2" fmla="*/ 386 w 415"/>
                <a:gd name="T3" fmla="*/ 179 h 415"/>
                <a:gd name="T4" fmla="*/ 386 w 415"/>
                <a:gd name="T5" fmla="*/ 179 h 415"/>
                <a:gd name="T6" fmla="*/ 235 w 415"/>
                <a:gd name="T7" fmla="*/ 45 h 415"/>
                <a:gd name="T8" fmla="*/ 236 w 415"/>
                <a:gd name="T9" fmla="*/ 30 h 415"/>
                <a:gd name="T10" fmla="*/ 227 w 415"/>
                <a:gd name="T11" fmla="*/ 9 h 415"/>
                <a:gd name="T12" fmla="*/ 206 w 415"/>
                <a:gd name="T13" fmla="*/ 0 h 415"/>
                <a:gd name="T14" fmla="*/ 178 w 415"/>
                <a:gd name="T15" fmla="*/ 28 h 415"/>
                <a:gd name="T16" fmla="*/ 179 w 415"/>
                <a:gd name="T17" fmla="*/ 46 h 415"/>
                <a:gd name="T18" fmla="*/ 45 w 415"/>
                <a:gd name="T19" fmla="*/ 181 h 415"/>
                <a:gd name="T20" fmla="*/ 28 w 415"/>
                <a:gd name="T21" fmla="*/ 180 h 415"/>
                <a:gd name="T22" fmla="*/ 0 w 415"/>
                <a:gd name="T23" fmla="*/ 208 h 415"/>
                <a:gd name="T24" fmla="*/ 0 w 415"/>
                <a:gd name="T25" fmla="*/ 209 h 415"/>
                <a:gd name="T26" fmla="*/ 0 w 415"/>
                <a:gd name="T27" fmla="*/ 209 h 415"/>
                <a:gd name="T28" fmla="*/ 28 w 415"/>
                <a:gd name="T29" fmla="*/ 237 h 415"/>
                <a:gd name="T30" fmla="*/ 45 w 415"/>
                <a:gd name="T31" fmla="*/ 237 h 415"/>
                <a:gd name="T32" fmla="*/ 180 w 415"/>
                <a:gd name="T33" fmla="*/ 387 h 415"/>
                <a:gd name="T34" fmla="*/ 208 w 415"/>
                <a:gd name="T35" fmla="*/ 415 h 415"/>
                <a:gd name="T36" fmla="*/ 236 w 415"/>
                <a:gd name="T37" fmla="*/ 387 h 415"/>
                <a:gd name="T38" fmla="*/ 387 w 415"/>
                <a:gd name="T39" fmla="*/ 236 h 415"/>
                <a:gd name="T40" fmla="*/ 415 w 415"/>
                <a:gd name="T41" fmla="*/ 208 h 415"/>
                <a:gd name="T42" fmla="*/ 388 w 415"/>
                <a:gd name="T43" fmla="*/ 179 h 415"/>
                <a:gd name="T44" fmla="*/ 208 w 415"/>
                <a:gd name="T45" fmla="*/ 283 h 415"/>
                <a:gd name="T46" fmla="*/ 134 w 415"/>
                <a:gd name="T47" fmla="*/ 209 h 415"/>
                <a:gd name="T48" fmla="*/ 208 w 415"/>
                <a:gd name="T49" fmla="*/ 134 h 415"/>
                <a:gd name="T50" fmla="*/ 283 w 415"/>
                <a:gd name="T51" fmla="*/ 208 h 415"/>
                <a:gd name="T52" fmla="*/ 208 w 415"/>
                <a:gd name="T53" fmla="*/ 28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415">
                  <a:moveTo>
                    <a:pt x="388" y="179"/>
                  </a:moveTo>
                  <a:cubicBezTo>
                    <a:pt x="387" y="179"/>
                    <a:pt x="387" y="179"/>
                    <a:pt x="386" y="179"/>
                  </a:cubicBezTo>
                  <a:cubicBezTo>
                    <a:pt x="386" y="179"/>
                    <a:pt x="386" y="179"/>
                    <a:pt x="386" y="179"/>
                  </a:cubicBezTo>
                  <a:cubicBezTo>
                    <a:pt x="308" y="179"/>
                    <a:pt x="244" y="121"/>
                    <a:pt x="235" y="45"/>
                  </a:cubicBezTo>
                  <a:cubicBezTo>
                    <a:pt x="236" y="40"/>
                    <a:pt x="236" y="35"/>
                    <a:pt x="236" y="30"/>
                  </a:cubicBezTo>
                  <a:cubicBezTo>
                    <a:pt x="236" y="21"/>
                    <a:pt x="232" y="14"/>
                    <a:pt x="227" y="9"/>
                  </a:cubicBezTo>
                  <a:cubicBezTo>
                    <a:pt x="222" y="3"/>
                    <a:pt x="214" y="0"/>
                    <a:pt x="206" y="0"/>
                  </a:cubicBezTo>
                  <a:cubicBezTo>
                    <a:pt x="190" y="0"/>
                    <a:pt x="178" y="12"/>
                    <a:pt x="178" y="28"/>
                  </a:cubicBezTo>
                  <a:cubicBezTo>
                    <a:pt x="178" y="34"/>
                    <a:pt x="178" y="40"/>
                    <a:pt x="179" y="46"/>
                  </a:cubicBezTo>
                  <a:cubicBezTo>
                    <a:pt x="171" y="117"/>
                    <a:pt x="115" y="173"/>
                    <a:pt x="45" y="181"/>
                  </a:cubicBezTo>
                  <a:cubicBezTo>
                    <a:pt x="39" y="180"/>
                    <a:pt x="34" y="180"/>
                    <a:pt x="28" y="180"/>
                  </a:cubicBezTo>
                  <a:cubicBezTo>
                    <a:pt x="12" y="180"/>
                    <a:pt x="0" y="192"/>
                    <a:pt x="0" y="208"/>
                  </a:cubicBezTo>
                  <a:cubicBezTo>
                    <a:pt x="0" y="208"/>
                    <a:pt x="0" y="209"/>
                    <a:pt x="0" y="209"/>
                  </a:cubicBezTo>
                  <a:cubicBezTo>
                    <a:pt x="0" y="209"/>
                    <a:pt x="0" y="209"/>
                    <a:pt x="0" y="209"/>
                  </a:cubicBezTo>
                  <a:cubicBezTo>
                    <a:pt x="0" y="225"/>
                    <a:pt x="12" y="237"/>
                    <a:pt x="28" y="237"/>
                  </a:cubicBezTo>
                  <a:cubicBezTo>
                    <a:pt x="34" y="237"/>
                    <a:pt x="39" y="237"/>
                    <a:pt x="45" y="237"/>
                  </a:cubicBezTo>
                  <a:cubicBezTo>
                    <a:pt x="120" y="245"/>
                    <a:pt x="180" y="309"/>
                    <a:pt x="180" y="387"/>
                  </a:cubicBezTo>
                  <a:cubicBezTo>
                    <a:pt x="180" y="403"/>
                    <a:pt x="192" y="415"/>
                    <a:pt x="208" y="415"/>
                  </a:cubicBezTo>
                  <a:cubicBezTo>
                    <a:pt x="223" y="415"/>
                    <a:pt x="236" y="403"/>
                    <a:pt x="236" y="387"/>
                  </a:cubicBezTo>
                  <a:cubicBezTo>
                    <a:pt x="236" y="304"/>
                    <a:pt x="304" y="236"/>
                    <a:pt x="387" y="236"/>
                  </a:cubicBezTo>
                  <a:cubicBezTo>
                    <a:pt x="403" y="236"/>
                    <a:pt x="415" y="223"/>
                    <a:pt x="415" y="208"/>
                  </a:cubicBezTo>
                  <a:cubicBezTo>
                    <a:pt x="415" y="192"/>
                    <a:pt x="403" y="179"/>
                    <a:pt x="388" y="179"/>
                  </a:cubicBezTo>
                  <a:close/>
                  <a:moveTo>
                    <a:pt x="208" y="283"/>
                  </a:moveTo>
                  <a:cubicBezTo>
                    <a:pt x="190" y="253"/>
                    <a:pt x="164" y="227"/>
                    <a:pt x="134" y="209"/>
                  </a:cubicBezTo>
                  <a:cubicBezTo>
                    <a:pt x="164" y="191"/>
                    <a:pt x="190" y="165"/>
                    <a:pt x="208" y="134"/>
                  </a:cubicBezTo>
                  <a:cubicBezTo>
                    <a:pt x="226" y="165"/>
                    <a:pt x="252" y="191"/>
                    <a:pt x="283" y="208"/>
                  </a:cubicBezTo>
                  <a:cubicBezTo>
                    <a:pt x="252" y="227"/>
                    <a:pt x="226" y="253"/>
                    <a:pt x="208" y="283"/>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0" name="Freeform 14">
              <a:extLst>
                <a:ext uri="{FF2B5EF4-FFF2-40B4-BE49-F238E27FC236}">
                  <a16:creationId xmlns:a16="http://schemas.microsoft.com/office/drawing/2014/main" id="{5437B6F6-D315-4721-BAFC-089EFC6180DA}"/>
                </a:ext>
              </a:extLst>
            </p:cNvPr>
            <p:cNvSpPr>
              <a:spLocks/>
            </p:cNvSpPr>
            <p:nvPr/>
          </p:nvSpPr>
          <p:spPr bwMode="auto">
            <a:xfrm>
              <a:off x="6459538" y="3944938"/>
              <a:ext cx="579438" cy="231775"/>
            </a:xfrm>
            <a:custGeom>
              <a:avLst/>
              <a:gdLst>
                <a:gd name="T0" fmla="*/ 128 w 182"/>
                <a:gd name="T1" fmla="*/ 0 h 73"/>
                <a:gd name="T2" fmla="*/ 86 w 182"/>
                <a:gd name="T3" fmla="*/ 0 h 73"/>
                <a:gd name="T4" fmla="*/ 0 w 182"/>
                <a:gd name="T5" fmla="*/ 73 h 73"/>
                <a:gd name="T6" fmla="*/ 182 w 182"/>
                <a:gd name="T7" fmla="*/ 0 h 73"/>
                <a:gd name="T8" fmla="*/ 128 w 182"/>
                <a:gd name="T9" fmla="*/ 0 h 73"/>
              </a:gdLst>
              <a:ahLst/>
              <a:cxnLst>
                <a:cxn ang="0">
                  <a:pos x="T0" y="T1"/>
                </a:cxn>
                <a:cxn ang="0">
                  <a:pos x="T2" y="T3"/>
                </a:cxn>
                <a:cxn ang="0">
                  <a:pos x="T4" y="T5"/>
                </a:cxn>
                <a:cxn ang="0">
                  <a:pos x="T6" y="T7"/>
                </a:cxn>
                <a:cxn ang="0">
                  <a:pos x="T8" y="T9"/>
                </a:cxn>
              </a:cxnLst>
              <a:rect l="0" t="0" r="r" b="b"/>
              <a:pathLst>
                <a:path w="182" h="73">
                  <a:moveTo>
                    <a:pt x="128" y="0"/>
                  </a:moveTo>
                  <a:cubicBezTo>
                    <a:pt x="105" y="0"/>
                    <a:pt x="89" y="0"/>
                    <a:pt x="86" y="0"/>
                  </a:cubicBezTo>
                  <a:cubicBezTo>
                    <a:pt x="43" y="0"/>
                    <a:pt x="7" y="31"/>
                    <a:pt x="0" y="73"/>
                  </a:cubicBezTo>
                  <a:cubicBezTo>
                    <a:pt x="67" y="50"/>
                    <a:pt x="128" y="25"/>
                    <a:pt x="182" y="0"/>
                  </a:cubicBezTo>
                  <a:cubicBezTo>
                    <a:pt x="162" y="0"/>
                    <a:pt x="143" y="0"/>
                    <a:pt x="128" y="0"/>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1" name="Freeform 15">
              <a:extLst>
                <a:ext uri="{FF2B5EF4-FFF2-40B4-BE49-F238E27FC236}">
                  <a16:creationId xmlns:a16="http://schemas.microsoft.com/office/drawing/2014/main" id="{83352ED1-A718-4E90-B50D-F5D9361C5E53}"/>
                </a:ext>
              </a:extLst>
            </p:cNvPr>
            <p:cNvSpPr>
              <a:spLocks/>
            </p:cNvSpPr>
            <p:nvPr/>
          </p:nvSpPr>
          <p:spPr bwMode="auto">
            <a:xfrm>
              <a:off x="4802191" y="2435226"/>
              <a:ext cx="2625727" cy="2022472"/>
            </a:xfrm>
            <a:custGeom>
              <a:avLst/>
              <a:gdLst>
                <a:gd name="T0" fmla="*/ 94 w 825"/>
                <a:gd name="T1" fmla="*/ 635 h 635"/>
                <a:gd name="T2" fmla="*/ 375 w 825"/>
                <a:gd name="T3" fmla="*/ 590 h 635"/>
                <a:gd name="T4" fmla="*/ 270 w 825"/>
                <a:gd name="T5" fmla="*/ 487 h 635"/>
                <a:gd name="T6" fmla="*/ 254 w 825"/>
                <a:gd name="T7" fmla="*/ 487 h 635"/>
                <a:gd name="T8" fmla="*/ 257 w 825"/>
                <a:gd name="T9" fmla="*/ 462 h 635"/>
                <a:gd name="T10" fmla="*/ 152 w 825"/>
                <a:gd name="T11" fmla="*/ 357 h 635"/>
                <a:gd name="T12" fmla="*/ 92 w 825"/>
                <a:gd name="T13" fmla="*/ 357 h 635"/>
                <a:gd name="T14" fmla="*/ 360 w 825"/>
                <a:gd name="T15" fmla="*/ 91 h 635"/>
                <a:gd name="T16" fmla="*/ 537 w 825"/>
                <a:gd name="T17" fmla="*/ 99 h 635"/>
                <a:gd name="T18" fmla="*/ 535 w 825"/>
                <a:gd name="T19" fmla="*/ 100 h 635"/>
                <a:gd name="T20" fmla="*/ 506 w 825"/>
                <a:gd name="T21" fmla="*/ 157 h 635"/>
                <a:gd name="T22" fmla="*/ 509 w 825"/>
                <a:gd name="T23" fmla="*/ 176 h 635"/>
                <a:gd name="T24" fmla="*/ 461 w 825"/>
                <a:gd name="T25" fmla="*/ 176 h 635"/>
                <a:gd name="T26" fmla="*/ 352 w 825"/>
                <a:gd name="T27" fmla="*/ 285 h 635"/>
                <a:gd name="T28" fmla="*/ 461 w 825"/>
                <a:gd name="T29" fmla="*/ 393 h 635"/>
                <a:gd name="T30" fmla="*/ 609 w 825"/>
                <a:gd name="T31" fmla="*/ 393 h 635"/>
                <a:gd name="T32" fmla="*/ 775 w 825"/>
                <a:gd name="T33" fmla="*/ 393 h 635"/>
                <a:gd name="T34" fmla="*/ 775 w 825"/>
                <a:gd name="T35" fmla="*/ 393 h 635"/>
                <a:gd name="T36" fmla="*/ 777 w 825"/>
                <a:gd name="T37" fmla="*/ 436 h 635"/>
                <a:gd name="T38" fmla="*/ 825 w 825"/>
                <a:gd name="T39" fmla="*/ 409 h 635"/>
                <a:gd name="T40" fmla="*/ 817 w 825"/>
                <a:gd name="T41" fmla="*/ 351 h 635"/>
                <a:gd name="T42" fmla="*/ 351 w 825"/>
                <a:gd name="T43" fmla="*/ 45 h 635"/>
                <a:gd name="T44" fmla="*/ 45 w 825"/>
                <a:gd name="T45" fmla="*/ 511 h 635"/>
                <a:gd name="T46" fmla="*/ 94 w 825"/>
                <a:gd name="T47"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5" h="635">
                  <a:moveTo>
                    <a:pt x="94" y="635"/>
                  </a:moveTo>
                  <a:cubicBezTo>
                    <a:pt x="179" y="631"/>
                    <a:pt x="275" y="615"/>
                    <a:pt x="375" y="590"/>
                  </a:cubicBezTo>
                  <a:cubicBezTo>
                    <a:pt x="374" y="533"/>
                    <a:pt x="328" y="487"/>
                    <a:pt x="270" y="487"/>
                  </a:cubicBezTo>
                  <a:cubicBezTo>
                    <a:pt x="268" y="487"/>
                    <a:pt x="262" y="487"/>
                    <a:pt x="254" y="487"/>
                  </a:cubicBezTo>
                  <a:cubicBezTo>
                    <a:pt x="256" y="479"/>
                    <a:pt x="257" y="471"/>
                    <a:pt x="257" y="462"/>
                  </a:cubicBezTo>
                  <a:cubicBezTo>
                    <a:pt x="257" y="404"/>
                    <a:pt x="210" y="357"/>
                    <a:pt x="152" y="357"/>
                  </a:cubicBezTo>
                  <a:cubicBezTo>
                    <a:pt x="148" y="357"/>
                    <a:pt x="126" y="357"/>
                    <a:pt x="92" y="357"/>
                  </a:cubicBezTo>
                  <a:cubicBezTo>
                    <a:pt x="120" y="227"/>
                    <a:pt x="222" y="119"/>
                    <a:pt x="360" y="91"/>
                  </a:cubicBezTo>
                  <a:cubicBezTo>
                    <a:pt x="438" y="75"/>
                    <a:pt x="510" y="91"/>
                    <a:pt x="537" y="99"/>
                  </a:cubicBezTo>
                  <a:cubicBezTo>
                    <a:pt x="537" y="99"/>
                    <a:pt x="536" y="101"/>
                    <a:pt x="535" y="100"/>
                  </a:cubicBezTo>
                  <a:cubicBezTo>
                    <a:pt x="518" y="113"/>
                    <a:pt x="506" y="134"/>
                    <a:pt x="506" y="157"/>
                  </a:cubicBezTo>
                  <a:cubicBezTo>
                    <a:pt x="506" y="163"/>
                    <a:pt x="507" y="170"/>
                    <a:pt x="509" y="176"/>
                  </a:cubicBezTo>
                  <a:cubicBezTo>
                    <a:pt x="482" y="176"/>
                    <a:pt x="465" y="176"/>
                    <a:pt x="461" y="176"/>
                  </a:cubicBezTo>
                  <a:cubicBezTo>
                    <a:pt x="401" y="176"/>
                    <a:pt x="352" y="225"/>
                    <a:pt x="352" y="285"/>
                  </a:cubicBezTo>
                  <a:cubicBezTo>
                    <a:pt x="352" y="345"/>
                    <a:pt x="401" y="393"/>
                    <a:pt x="461" y="393"/>
                  </a:cubicBezTo>
                  <a:cubicBezTo>
                    <a:pt x="468" y="393"/>
                    <a:pt x="531" y="393"/>
                    <a:pt x="609" y="393"/>
                  </a:cubicBezTo>
                  <a:cubicBezTo>
                    <a:pt x="661" y="393"/>
                    <a:pt x="720" y="393"/>
                    <a:pt x="775" y="393"/>
                  </a:cubicBezTo>
                  <a:cubicBezTo>
                    <a:pt x="775" y="393"/>
                    <a:pt x="775" y="393"/>
                    <a:pt x="775" y="393"/>
                  </a:cubicBezTo>
                  <a:cubicBezTo>
                    <a:pt x="777" y="408"/>
                    <a:pt x="778" y="422"/>
                    <a:pt x="777" y="436"/>
                  </a:cubicBezTo>
                  <a:cubicBezTo>
                    <a:pt x="794" y="427"/>
                    <a:pt x="810" y="418"/>
                    <a:pt x="825" y="409"/>
                  </a:cubicBezTo>
                  <a:cubicBezTo>
                    <a:pt x="824" y="389"/>
                    <a:pt x="821" y="370"/>
                    <a:pt x="817" y="351"/>
                  </a:cubicBezTo>
                  <a:cubicBezTo>
                    <a:pt x="772" y="137"/>
                    <a:pt x="564" y="0"/>
                    <a:pt x="351" y="45"/>
                  </a:cubicBezTo>
                  <a:cubicBezTo>
                    <a:pt x="137" y="88"/>
                    <a:pt x="0" y="298"/>
                    <a:pt x="45" y="511"/>
                  </a:cubicBezTo>
                  <a:cubicBezTo>
                    <a:pt x="55" y="556"/>
                    <a:pt x="72" y="598"/>
                    <a:pt x="94" y="635"/>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sp>
          <p:nvSpPr>
            <p:cNvPr id="162" name="Freeform 16">
              <a:extLst>
                <a:ext uri="{FF2B5EF4-FFF2-40B4-BE49-F238E27FC236}">
                  <a16:creationId xmlns:a16="http://schemas.microsoft.com/office/drawing/2014/main" id="{FF0A1EFE-CFDE-412A-A0F6-E214B56915A5}"/>
                </a:ext>
              </a:extLst>
            </p:cNvPr>
            <p:cNvSpPr>
              <a:spLocks/>
            </p:cNvSpPr>
            <p:nvPr/>
          </p:nvSpPr>
          <p:spPr bwMode="auto">
            <a:xfrm>
              <a:off x="5464175" y="4257676"/>
              <a:ext cx="1881188" cy="849313"/>
            </a:xfrm>
            <a:custGeom>
              <a:avLst/>
              <a:gdLst>
                <a:gd name="T0" fmla="*/ 302 w 591"/>
                <a:gd name="T1" fmla="*/ 116 h 267"/>
                <a:gd name="T2" fmla="*/ 261 w 591"/>
                <a:gd name="T3" fmla="*/ 128 h 267"/>
                <a:gd name="T4" fmla="*/ 306 w 591"/>
                <a:gd name="T5" fmla="*/ 194 h 267"/>
                <a:gd name="T6" fmla="*/ 306 w 591"/>
                <a:gd name="T7" fmla="*/ 195 h 267"/>
                <a:gd name="T8" fmla="*/ 294 w 591"/>
                <a:gd name="T9" fmla="*/ 198 h 267"/>
                <a:gd name="T10" fmla="*/ 76 w 591"/>
                <a:gd name="T11" fmla="*/ 172 h 267"/>
                <a:gd name="T12" fmla="*/ 0 w 591"/>
                <a:gd name="T13" fmla="*/ 184 h 267"/>
                <a:gd name="T14" fmla="*/ 304 w 591"/>
                <a:gd name="T15" fmla="*/ 244 h 267"/>
                <a:gd name="T16" fmla="*/ 591 w 591"/>
                <a:gd name="T17" fmla="*/ 0 h 267"/>
                <a:gd name="T18" fmla="*/ 302 w 591"/>
                <a:gd name="T19" fmla="*/ 11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1" h="267">
                  <a:moveTo>
                    <a:pt x="302" y="116"/>
                  </a:moveTo>
                  <a:cubicBezTo>
                    <a:pt x="289" y="121"/>
                    <a:pt x="275" y="124"/>
                    <a:pt x="261" y="128"/>
                  </a:cubicBezTo>
                  <a:cubicBezTo>
                    <a:pt x="265" y="157"/>
                    <a:pt x="282" y="181"/>
                    <a:pt x="306" y="194"/>
                  </a:cubicBezTo>
                  <a:cubicBezTo>
                    <a:pt x="306" y="195"/>
                    <a:pt x="306" y="195"/>
                    <a:pt x="306" y="195"/>
                  </a:cubicBezTo>
                  <a:cubicBezTo>
                    <a:pt x="302" y="196"/>
                    <a:pt x="298" y="197"/>
                    <a:pt x="294" y="198"/>
                  </a:cubicBezTo>
                  <a:cubicBezTo>
                    <a:pt x="217" y="214"/>
                    <a:pt x="141" y="203"/>
                    <a:pt x="76" y="172"/>
                  </a:cubicBezTo>
                  <a:cubicBezTo>
                    <a:pt x="50" y="177"/>
                    <a:pt x="25" y="181"/>
                    <a:pt x="0" y="184"/>
                  </a:cubicBezTo>
                  <a:cubicBezTo>
                    <a:pt x="86" y="243"/>
                    <a:pt x="194" y="267"/>
                    <a:pt x="304" y="244"/>
                  </a:cubicBezTo>
                  <a:cubicBezTo>
                    <a:pt x="440" y="215"/>
                    <a:pt x="544" y="121"/>
                    <a:pt x="591" y="0"/>
                  </a:cubicBezTo>
                  <a:cubicBezTo>
                    <a:pt x="507" y="43"/>
                    <a:pt x="409" y="83"/>
                    <a:pt x="302" y="116"/>
                  </a:cubicBezTo>
                  <a:close/>
                </a:path>
              </a:pathLst>
            </a:custGeom>
            <a:grpFill/>
            <a:ln w="9525">
              <a:noFill/>
              <a:round/>
              <a:headEnd/>
              <a:tailEnd/>
            </a:ln>
            <a:extLst/>
          </p:spPr>
          <p:txBody>
            <a:bodyPr vert="horz" wrap="square" lIns="91414" tIns="45706" rIns="91414" bIns="45706" numCol="1" anchor="t" anchorCtr="0" compatLnSpc="1">
              <a:prstTxWarp prst="textNoShape">
                <a:avLst/>
              </a:prstTxWarp>
            </a:bodyPr>
            <a:lstStyle/>
            <a:p>
              <a:pPr algn="ctr" defTabSz="914367"/>
              <a:endParaRPr lang="en-US" dirty="0">
                <a:solidFill>
                  <a:srgbClr val="353535"/>
                </a:solidFill>
                <a:latin typeface="Segoe UI Semilight"/>
              </a:endParaRPr>
            </a:p>
          </p:txBody>
        </p:sp>
      </p:grpSp>
      <p:sp>
        <p:nvSpPr>
          <p:cNvPr id="155" name="Rectangle 154">
            <a:extLst>
              <a:ext uri="{FF2B5EF4-FFF2-40B4-BE49-F238E27FC236}">
                <a16:creationId xmlns:a16="http://schemas.microsoft.com/office/drawing/2014/main" id="{CF2A9E85-E7A3-4F4F-A773-175CDED14B19}"/>
              </a:ext>
            </a:extLst>
          </p:cNvPr>
          <p:cNvSpPr/>
          <p:nvPr/>
        </p:nvSpPr>
        <p:spPr>
          <a:xfrm>
            <a:off x="4413724" y="2449089"/>
            <a:ext cx="1259923" cy="233524"/>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grpSp>
        <p:nvGrpSpPr>
          <p:cNvPr id="163" name="Group 162">
            <a:extLst>
              <a:ext uri="{FF2B5EF4-FFF2-40B4-BE49-F238E27FC236}">
                <a16:creationId xmlns:a16="http://schemas.microsoft.com/office/drawing/2014/main" id="{B2AD8415-8D20-4B94-BD51-6BC54DAC4AA1}"/>
              </a:ext>
            </a:extLst>
          </p:cNvPr>
          <p:cNvGrpSpPr/>
          <p:nvPr/>
        </p:nvGrpSpPr>
        <p:grpSpPr>
          <a:xfrm>
            <a:off x="9734744" y="1871931"/>
            <a:ext cx="1256719" cy="863513"/>
            <a:chOff x="9182948" y="2617762"/>
            <a:chExt cx="1508897" cy="1060769"/>
          </a:xfrm>
        </p:grpSpPr>
        <p:pic>
          <p:nvPicPr>
            <p:cNvPr id="164" name="Picture 163">
              <a:extLst>
                <a:ext uri="{FF2B5EF4-FFF2-40B4-BE49-F238E27FC236}">
                  <a16:creationId xmlns:a16="http://schemas.microsoft.com/office/drawing/2014/main" id="{9AD789F1-4DCB-4C56-960E-C309861D6A2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659994" y="2617762"/>
              <a:ext cx="554805" cy="635521"/>
            </a:xfrm>
            <a:prstGeom prst="rect">
              <a:avLst/>
            </a:prstGeom>
          </p:spPr>
        </p:pic>
        <p:sp>
          <p:nvSpPr>
            <p:cNvPr id="165" name="Rectangle 164">
              <a:extLst>
                <a:ext uri="{FF2B5EF4-FFF2-40B4-BE49-F238E27FC236}">
                  <a16:creationId xmlns:a16="http://schemas.microsoft.com/office/drawing/2014/main" id="{F48AE85D-4C0D-4450-B321-BCE1986ED92A}"/>
                </a:ext>
              </a:extLst>
            </p:cNvPr>
            <p:cNvSpPr/>
            <p:nvPr/>
          </p:nvSpPr>
          <p:spPr>
            <a:xfrm>
              <a:off x="9182948" y="3218188"/>
              <a:ext cx="1508897" cy="460343"/>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AZURE</a:t>
              </a:r>
            </a:p>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ANALYSIS SERVICES</a:t>
              </a:r>
            </a:p>
          </p:txBody>
        </p:sp>
      </p:grpSp>
      <p:grpSp>
        <p:nvGrpSpPr>
          <p:cNvPr id="166" name="Group 165">
            <a:extLst>
              <a:ext uri="{FF2B5EF4-FFF2-40B4-BE49-F238E27FC236}">
                <a16:creationId xmlns:a16="http://schemas.microsoft.com/office/drawing/2014/main" id="{A8647DFB-4E6B-4EC2-AA90-CAA32E1B76F9}"/>
              </a:ext>
            </a:extLst>
          </p:cNvPr>
          <p:cNvGrpSpPr/>
          <p:nvPr/>
        </p:nvGrpSpPr>
        <p:grpSpPr>
          <a:xfrm>
            <a:off x="11192281" y="1972047"/>
            <a:ext cx="727877" cy="710757"/>
            <a:chOff x="10489926" y="2617762"/>
            <a:chExt cx="873938" cy="873118"/>
          </a:xfrm>
        </p:grpSpPr>
        <p:pic>
          <p:nvPicPr>
            <p:cNvPr id="167" name="Picture 166">
              <a:extLst>
                <a:ext uri="{FF2B5EF4-FFF2-40B4-BE49-F238E27FC236}">
                  <a16:creationId xmlns:a16="http://schemas.microsoft.com/office/drawing/2014/main" id="{B09FA35B-4C9D-42E3-82DD-117AC5047F26}"/>
                </a:ext>
              </a:extLst>
            </p:cNvPr>
            <p:cNvPicPr>
              <a:picLocks noChangeAspect="1"/>
            </p:cNvPicPr>
            <p:nvPr/>
          </p:nvPicPr>
          <p:blipFill>
            <a:blip r:embed="rId3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633335" y="2617762"/>
              <a:ext cx="587495" cy="587495"/>
            </a:xfrm>
            <a:prstGeom prst="rect">
              <a:avLst/>
            </a:prstGeom>
          </p:spPr>
        </p:pic>
        <p:sp>
          <p:nvSpPr>
            <p:cNvPr id="168" name="Rectangle 167">
              <a:extLst>
                <a:ext uri="{FF2B5EF4-FFF2-40B4-BE49-F238E27FC236}">
                  <a16:creationId xmlns:a16="http://schemas.microsoft.com/office/drawing/2014/main" id="{798510FE-3B68-4247-8281-66111A303DD7}"/>
                </a:ext>
              </a:extLst>
            </p:cNvPr>
            <p:cNvSpPr/>
            <p:nvPr/>
          </p:nvSpPr>
          <p:spPr>
            <a:xfrm>
              <a:off x="10489926" y="3204012"/>
              <a:ext cx="873938" cy="286868"/>
            </a:xfrm>
            <a:prstGeom prst="rect">
              <a:avLst/>
            </a:prstGeom>
          </p:spPr>
          <p:txBody>
            <a:bodyPr wrap="none">
              <a:spAutoFit/>
            </a:bodyPr>
            <a:lstStyle/>
            <a:p>
              <a:pPr algn="ctr" defTabSz="932239"/>
              <a:r>
                <a:rPr lang="en-US" sz="900" kern="0" dirty="0">
                  <a:solidFill>
                    <a:srgbClr val="FFFFFF">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pic>
        <p:nvPicPr>
          <p:cNvPr id="130" name="Picture 129">
            <a:extLst>
              <a:ext uri="{FF2B5EF4-FFF2-40B4-BE49-F238E27FC236}">
                <a16:creationId xmlns:a16="http://schemas.microsoft.com/office/drawing/2014/main" id="{B4A82FD5-2244-4A7D-B735-F169C4FA9868}"/>
              </a:ext>
            </a:extLst>
          </p:cNvPr>
          <p:cNvPicPr>
            <a:picLocks noChangeAspect="1"/>
          </p:cNvPicPr>
          <p:nvPr/>
        </p:nvPicPr>
        <p:blipFill>
          <a:blip r:embed="rId10">
            <a:duotone>
              <a:schemeClr val="accent3">
                <a:shade val="45000"/>
                <a:satMod val="135000"/>
              </a:schemeClr>
              <a:prstClr val="white"/>
            </a:duotone>
          </a:blip>
          <a:stretch>
            <a:fillRect/>
          </a:stretch>
        </p:blipFill>
        <p:spPr>
          <a:xfrm>
            <a:off x="8376521" y="4681464"/>
            <a:ext cx="793037" cy="416343"/>
          </a:xfrm>
          <a:prstGeom prst="rect">
            <a:avLst/>
          </a:prstGeom>
        </p:spPr>
      </p:pic>
      <p:pic>
        <p:nvPicPr>
          <p:cNvPr id="135" name="Picture 134">
            <a:extLst>
              <a:ext uri="{FF2B5EF4-FFF2-40B4-BE49-F238E27FC236}">
                <a16:creationId xmlns:a16="http://schemas.microsoft.com/office/drawing/2014/main" id="{043FD5A9-CD21-493B-864A-FF9A3E0073CB}"/>
              </a:ext>
            </a:extLst>
          </p:cNvPr>
          <p:cNvPicPr>
            <a:picLocks noChangeAspect="1"/>
          </p:cNvPicPr>
          <p:nvPr/>
        </p:nvPicPr>
        <p:blipFill>
          <a:blip r:embed="rId10">
            <a:duotone>
              <a:schemeClr val="accent3">
                <a:shade val="45000"/>
                <a:satMod val="135000"/>
              </a:schemeClr>
              <a:prstClr val="white"/>
            </a:duotone>
          </a:blip>
          <a:stretch>
            <a:fillRect/>
          </a:stretch>
        </p:blipFill>
        <p:spPr>
          <a:xfrm>
            <a:off x="11282762" y="3218451"/>
            <a:ext cx="793037" cy="416343"/>
          </a:xfrm>
          <a:prstGeom prst="rect">
            <a:avLst/>
          </a:prstGeom>
        </p:spPr>
      </p:pic>
    </p:spTree>
    <p:extLst>
      <p:ext uri="{BB962C8B-B14F-4D97-AF65-F5344CB8AC3E}">
        <p14:creationId xmlns:p14="http://schemas.microsoft.com/office/powerpoint/2010/main" val="373599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9484413" cy="5351323"/>
          </a:xfrm>
        </p:spPr>
        <p:txBody>
          <a:bodyPr>
            <a:normAutofit/>
          </a:bodyPr>
          <a:lstStyle/>
          <a:p>
            <a:r>
              <a:rPr lang="en-US" sz="3600">
                <a:solidFill>
                  <a:schemeClr val="tx1"/>
                </a:solidFill>
              </a:rPr>
              <a:t>Does Azure Machine Learning require a PhD in statistics?</a:t>
            </a:r>
          </a:p>
          <a:p>
            <a:endParaRPr lang="en-US" sz="3600">
              <a:solidFill>
                <a:schemeClr val="tx1"/>
              </a:solidFill>
            </a:endParaRPr>
          </a:p>
          <a:p>
            <a:r>
              <a:rPr lang="en-US" sz="3600">
                <a:solidFill>
                  <a:schemeClr val="tx1"/>
                </a:solidFill>
              </a:rPr>
              <a:t>How long does it take to create and operationalize a machine learning model?</a:t>
            </a:r>
          </a:p>
          <a:p>
            <a:endParaRPr lang="en-US" sz="3600">
              <a:solidFill>
                <a:schemeClr val="tx1"/>
              </a:solidFill>
            </a:endParaRPr>
          </a:p>
          <a:p>
            <a:r>
              <a:rPr lang="en-US" sz="3600"/>
              <a:t>Can operationalized ML models be flexible in the inputs they support?</a:t>
            </a:r>
            <a:endParaRPr lang="en-US" sz="3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Oval 4">
            <a:extLst>
              <a:ext uri="{FF2B5EF4-FFF2-40B4-BE49-F238E27FC236}">
                <a16:creationId xmlns:a16="http://schemas.microsoft.com/office/drawing/2014/main" id="{A8027A3C-1269-44FD-8E39-E30A67456B4B}"/>
              </a:ext>
            </a:extLst>
          </p:cNvPr>
          <p:cNvSpPr/>
          <p:nvPr/>
        </p:nvSpPr>
        <p:spPr bwMode="auto">
          <a:xfrm>
            <a:off x="9970686" y="3360604"/>
            <a:ext cx="1737360" cy="17373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039C3930-C838-49B0-8E48-0287A49B04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637" y="3729473"/>
            <a:ext cx="1440480" cy="1440480"/>
          </a:xfrm>
          <a:prstGeom prst="rect">
            <a:avLst/>
          </a:prstGeom>
          <a:solidFill>
            <a:schemeClr val="tx1"/>
          </a:solidFill>
          <a:ln>
            <a:noFill/>
          </a:ln>
        </p:spPr>
      </p:pic>
      <p:pic>
        <p:nvPicPr>
          <p:cNvPr id="8" name="Graphic 7" descr="Help">
            <a:extLst>
              <a:ext uri="{FF2B5EF4-FFF2-40B4-BE49-F238E27FC236}">
                <a16:creationId xmlns:a16="http://schemas.microsoft.com/office/drawing/2014/main" id="{5508FCEA-4F25-40E5-A3C3-FC0A4D66BD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0757" y="990532"/>
            <a:ext cx="1920240" cy="192024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LIGHT GRAY TEMPLATE">
  <a:themeElements>
    <a:clrScheme name="BT - Dark blue - light gray back, blue, lime, gree">
      <a:dk1>
        <a:srgbClr val="353535"/>
      </a:dk1>
      <a:lt1>
        <a:srgbClr val="FFFFFF"/>
      </a:lt1>
      <a:dk2>
        <a:srgbClr val="002050"/>
      </a:dk2>
      <a:lt2>
        <a:srgbClr val="E6E6E6"/>
      </a:lt2>
      <a:accent1>
        <a:srgbClr val="002050"/>
      </a:accent1>
      <a:accent2>
        <a:srgbClr val="0078D7"/>
      </a:accent2>
      <a:accent3>
        <a:srgbClr val="BAD80A"/>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A3454E46-51DF-4FEE-A9A7-85EF0A754251}"/>
    </a:ext>
  </a:extLst>
</a:theme>
</file>

<file path=ppt/theme/theme4.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d0b359e130dd8a3885c43c3aeee692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03dcb4573bca23c32ad2a690d2c8ed49"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Hope Rosen</DisplayName>
        <AccountId>133</AccountId>
        <AccountType/>
      </UserInfo>
    </Owner>
    <PublishDate xmlns="230E9DF3-BE65-4C73-A93B-D1236EBD677E">2017-11-13T08:00:00+00:00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2018-12-31T08:00:00+00:00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Architect</TermName>
          <TermId xmlns="http://schemas.microsoft.com/office/infopath/2007/PartnerControls">fb1f2d27-2db3-4a10-8f2f-7d4a4a158e5e</TermId>
        </TermInfo>
        <TermInfo xmlns="http://schemas.microsoft.com/office/infopath/2007/PartnerControls">
          <TermName xmlns="http://schemas.microsoft.com/office/infopath/2007/PartnerControls"> Technical Sales</TermName>
          <TermId xmlns="http://schemas.microsoft.com/office/infopath/2007/PartnerControls">831f7989-43a4-4e48-852a-a5355978f47f</TermId>
        </TermInfo>
      </Terms>
    </b60f8d2dbb984f349d80d8196897f4d3>
    <Thumbnail1 xmlns="230e9df3-be65-4c73-a93b-d1236ebd677e">
      <Url>https://microsoft.sharepoint.com/sites/Infopedia_G01KC/Media/Thumbnails/G01KC-1-33847/Whiteboard%20design%20session%20trainer%20presentation-Big%20data%20and%20visualization.png</Url>
      <Description>/sites/Infopedia_G01KC/Media/Thumbnails/G01KC-1-33847/Whiteboard design session trainer presentation-Big data and visualization.png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1273</Value>
      <Value>21</Value>
      <Value>361</Value>
      <Value>212</Value>
      <Value>14</Value>
    </TaxCatchAll>
    <mb88723863e1404388ba3733387d48df xmlns="230e9df3-be65-4c73-a93b-d1236ebd677e">
      <Terms xmlns="http://schemas.microsoft.com/office/infopath/2007/PartnerControls"/>
    </mb88723863e1404388ba3733387d48df>
    <ParentID1 xmlns="230e9df3-be65-4c73-a93b-d1236ebd677e"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G01KC-99682991-33847</_dlc_DocId>
    <_dlc_DocIdUrl xmlns="230e9df3-be65-4c73-a93b-d1236ebd677e">
      <Url>https://microsoft.sharepoint.com/sites/Infopedia_G01KC/_layouts/15/DocIdRedir.aspx?ID=G01KC-99682991-33847</Url>
      <Description>G01KC-99682991-33847</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ADADB4-BBC4-40B4-A9B7-6DC3F8A12471}">
  <ds:schemaRefs>
    <ds:schemaRef ds:uri="http://schemas.microsoft.com/sharepoint/events"/>
  </ds:schemaRefs>
</ds:datastoreItem>
</file>

<file path=customXml/itemProps2.xml><?xml version="1.0" encoding="utf-8"?>
<ds:datastoreItem xmlns:ds="http://schemas.openxmlformats.org/officeDocument/2006/customXml" ds:itemID="{5B7DF091-7242-41F2-85F3-0A5884E7AE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665EBC-1B84-45C7-B00E-347F32D49121}">
  <ds:schemaRefs>
    <ds:schemaRef ds:uri="http://schemas.microsoft.com/office/2006/documentManagement/types"/>
    <ds:schemaRef ds:uri="http://schemas.microsoft.com/office/infopath/2007/PartnerControls"/>
    <ds:schemaRef ds:uri="http://purl.org/dc/terms/"/>
    <ds:schemaRef ds:uri="http://purl.org/dc/dcmitype/"/>
    <ds:schemaRef ds:uri="http://schemas.microsoft.com/office/2006/metadata/properties"/>
    <ds:schemaRef ds:uri="http://schemas.openxmlformats.org/package/2006/metadata/core-properties"/>
    <ds:schemaRef ds:uri="230e9df3-be65-4c73-a93b-d1236ebd677e"/>
    <ds:schemaRef ds:uri="http://purl.org/dc/elements/1.1/"/>
    <ds:schemaRef ds:uri="b3bc04a5-d503-43b1-b98c-a8cf663329d9"/>
    <ds:schemaRef ds:uri="230E9DF3-BE65-4C73-A93B-D1236EBD677E"/>
    <ds:schemaRef ds:uri="http://schemas.microsoft.com/sharepoint/v3"/>
    <ds:schemaRef ds:uri="http://www.w3.org/XML/1998/namespace"/>
  </ds:schemaRefs>
</ds:datastoreItem>
</file>

<file path=customXml/itemProps4.xml><?xml version="1.0" encoding="utf-8"?>
<ds:datastoreItem xmlns:ds="http://schemas.openxmlformats.org/officeDocument/2006/customXml" ds:itemID="{B9692144-68F0-4B70-8D59-5B20B9128427}">
  <ds:schemaRefs>
    <ds:schemaRef ds:uri="Microsoft.SharePoint.Taxonomy.ContentTypeSync"/>
  </ds:schemaRefs>
</ds:datastoreItem>
</file>

<file path=customXml/itemProps5.xml><?xml version="1.0" encoding="utf-8"?>
<ds:datastoreItem xmlns:ds="http://schemas.openxmlformats.org/officeDocument/2006/customXml" ds:itemID="{A77EA5B9-624C-4802-960E-2341F2FC0F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4931</Words>
  <Application>Microsoft Office PowerPoint</Application>
  <PresentationFormat>Widescreen</PresentationFormat>
  <Paragraphs>497</Paragraphs>
  <Slides>30</Slides>
  <Notes>30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30</vt:i4>
      </vt:variant>
    </vt:vector>
  </HeadingPairs>
  <TitlesOfParts>
    <vt:vector size="46" baseType="lpstr">
      <vt:lpstr>MS PGothic</vt:lpstr>
      <vt:lpstr>Arial</vt:lpstr>
      <vt:lpstr>Calibri</vt:lpstr>
      <vt:lpstr>Consolas</vt:lpstr>
      <vt:lpstr>Segoe UI</vt:lpstr>
      <vt:lpstr>Segoe UI Light</vt:lpstr>
      <vt:lpstr>Segoe UI Semibold</vt:lpstr>
      <vt:lpstr>Segoe UI Semilight</vt:lpstr>
      <vt:lpstr>Source Sans Pro</vt:lpstr>
      <vt:lpstr>Source Sans Pro Light</vt:lpstr>
      <vt:lpstr>Source Sans Pro SemiBold</vt:lpstr>
      <vt:lpstr>Wingdings</vt:lpstr>
      <vt:lpstr>2_Server and Cloud 2013</vt:lpstr>
      <vt:lpstr>C+E Readiness Template</vt:lpstr>
      <vt:lpstr>LIGHT GRAY TEMPLATE</vt:lpstr>
      <vt:lpstr>5-50173_Microsoft_Ready_Light_Template</vt:lpstr>
      <vt:lpstr>Big data and visualization</vt:lpstr>
      <vt:lpstr>Abstract and learning objectives</vt:lpstr>
      <vt:lpstr>Step 1: Review the customer case study</vt:lpstr>
      <vt:lpstr>Customer situation </vt:lpstr>
      <vt:lpstr>Customer situation </vt:lpstr>
      <vt:lpstr>Customer needs </vt:lpstr>
      <vt:lpstr>The Azure Data Landscape</vt:lpstr>
      <vt:lpstr>The Azure BIG Data Landscape</vt:lpstr>
      <vt:lpstr>Customer objections </vt:lpstr>
      <vt:lpstr>Customer objections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objections </vt:lpstr>
      <vt:lpstr>Customer objections </vt:lpstr>
      <vt:lpstr>Customer quote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2018-02-21T18:24:27Z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v-dadesj@microsoft.com</vt:lpwstr>
  </property>
  <property fmtid="{D5CDD505-2E9C-101B-9397-08002B2CF9AE}" pid="6" name="MSIP_Label_f42aa342-8706-4288-bd11-ebb85995028c_SetDate">
    <vt:lpwstr>2018-01-24T21:10:07.7420914Z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
  </property>
  <property fmtid="{D5CDD505-2E9C-101B-9397-08002B2CF9AE}" pid="15" name="Region">
    <vt:lpwstr/>
  </property>
  <property fmtid="{D5CDD505-2E9C-101B-9397-08002B2CF9AE}" pid="16" name="ItemType">
    <vt:lpwstr>212;#readiness|0bad9107-5243-4424-8599-de9537dda9af</vt:lpwstr>
  </property>
  <property fmtid="{D5CDD505-2E9C-101B-9397-08002B2CF9AE}" pid="17" name="Confidentiality">
    <vt:lpwstr>14;#customer ready|8986c41d-21c5-4f8f-8a12-ea4625b46858</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ExperienceContentType">
    <vt:lpwstr/>
  </property>
  <property fmtid="{D5CDD505-2E9C-101B-9397-08002B2CF9AE}" pid="22" name="SMSGDomain">
    <vt:lpwstr>21;#Cloud and Enterprise|adc2fe87-c79a-4ded-a449-3f86b954069d</vt:lpwstr>
  </property>
  <property fmtid="{D5CDD505-2E9C-101B-9397-08002B2CF9AE}" pid="23" name="BusinessArchitecture">
    <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Topics">
    <vt:lpwstr/>
  </property>
  <property fmtid="{D5CDD505-2E9C-101B-9397-08002B2CF9AE}" pid="28" name="Groups">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Languages">
    <vt:lpwstr/>
  </property>
  <property fmtid="{D5CDD505-2E9C-101B-9397-08002B2CF9AE}" pid="32" name="TechnicalLevel">
    <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MSIP_Label_f42aa342-8706-4288-bd11-ebb85995028c_Ref">
    <vt:lpwstr>https://api.informationprotection.azure.com/api/72f988bf-86f1-41af-91ab-2d7cd011db47</vt:lpwstr>
  </property>
  <property fmtid="{D5CDD505-2E9C-101B-9397-08002B2CF9AE}" pid="37" name="NewsTopic">
    <vt:lpwstr/>
  </property>
  <property fmtid="{D5CDD505-2E9C-101B-9397-08002B2CF9AE}" pid="38" name="Roles">
    <vt:lpwstr>1273;#Solution Architect|fb1f2d27-2db3-4a10-8f2f-7d4a4a158e5e;#361;# Technical Sales|831f7989-43a4-4e48-852a-a5355978f47f</vt:lpwstr>
  </property>
  <property fmtid="{D5CDD505-2E9C-101B-9397-08002B2CF9AE}" pid="39" name="ItemRetentionFormula">
    <vt:lpwstr/>
  </property>
  <property fmtid="{D5CDD505-2E9C-101B-9397-08002B2CF9AE}" pid="40" name="NewsSource">
    <vt:lpwstr/>
  </property>
  <property fmtid="{D5CDD505-2E9C-101B-9397-08002B2CF9AE}" pid="41" name="SMSGTags">
    <vt:lpwstr/>
  </property>
  <property fmtid="{D5CDD505-2E9C-101B-9397-08002B2CF9AE}" pid="42" name="_dlc_DocIdItemGuid">
    <vt:lpwstr>98ecbadc-b5e3-48e8-9506-54feebd86b62</vt:lpwstr>
  </property>
  <property fmtid="{D5CDD505-2E9C-101B-9397-08002B2CF9AE}" pid="43" name="MSPhysicalGeography">
    <vt:lpwstr/>
  </property>
  <property fmtid="{D5CDD505-2E9C-101B-9397-08002B2CF9AE}" pid="44" name="EnterpriseDomainTags">
    <vt:lpwstr/>
  </property>
  <property fmtid="{D5CDD505-2E9C-101B-9397-08002B2CF9AE}" pid="45" name="j3562c58ee414e028925bc902cfc01a1">
    <vt:lpwstr/>
  </property>
  <property fmtid="{D5CDD505-2E9C-101B-9397-08002B2CF9AE}" pid="46" name="Segments">
    <vt:lpwstr/>
  </property>
  <property fmtid="{D5CDD505-2E9C-101B-9397-08002B2CF9AE}" pid="47" name="Partners">
    <vt:lpwstr/>
  </property>
  <property fmtid="{D5CDD505-2E9C-101B-9397-08002B2CF9AE}" pid="48" name="ActivitiesAndPrograms">
    <vt:lpwstr/>
  </property>
  <property fmtid="{D5CDD505-2E9C-101B-9397-08002B2CF9AE}" pid="49" name="la4444b61d19467597d63190b69ac227">
    <vt:lpwstr/>
  </property>
</Properties>
</file>